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theme/theme8.xml" ContentType="application/vnd.openxmlformats-officedocument.theme+xml"/>
  <Override PartName="/ppt/slideLayouts/slideLayout15.xml" ContentType="application/vnd.openxmlformats-officedocument.presentationml.slideLayout+xml"/>
  <Override PartName="/ppt/theme/theme9.xml" ContentType="application/vnd.openxmlformats-officedocument.theme+xml"/>
  <Override PartName="/ppt/slideLayouts/slideLayout16.xml" ContentType="application/vnd.openxmlformats-officedocument.presentationml.slideLayout+xml"/>
  <Override PartName="/ppt/theme/theme10.xml" ContentType="application/vnd.openxmlformats-officedocument.theme+xml"/>
  <Override PartName="/ppt/slideLayouts/slideLayout17.xml" ContentType="application/vnd.openxmlformats-officedocument.presentationml.slideLayout+xml"/>
  <Override PartName="/ppt/theme/theme11.xml" ContentType="application/vnd.openxmlformats-officedocument.theme+xml"/>
  <Override PartName="/ppt/slideLayouts/slideLayout18.xml" ContentType="application/vnd.openxmlformats-officedocument.presentationml.slideLayout+xml"/>
  <Override PartName="/ppt/theme/theme12.xml" ContentType="application/vnd.openxmlformats-officedocument.theme+xml"/>
  <Override PartName="/ppt/slideLayouts/slideLayout19.xml" ContentType="application/vnd.openxmlformats-officedocument.presentationml.slideLayout+xml"/>
  <Override PartName="/ppt/theme/theme13.xml" ContentType="application/vnd.openxmlformats-officedocument.theme+xml"/>
  <Override PartName="/ppt/slideLayouts/slideLayout20.xml" ContentType="application/vnd.openxmlformats-officedocument.presentationml.slideLayout+xml"/>
  <Override PartName="/ppt/theme/theme14.xml" ContentType="application/vnd.openxmlformats-officedocument.theme+xml"/>
  <Override PartName="/ppt/slideLayouts/slideLayout21.xml" ContentType="application/vnd.openxmlformats-officedocument.presentationml.slideLayout+xml"/>
  <Override PartName="/ppt/theme/theme1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6.xml" ContentType="application/vnd.openxmlformats-officedocument.theme+xml"/>
  <Override PartName="/ppt/slideLayouts/slideLayout24.xml" ContentType="application/vnd.openxmlformats-officedocument.presentationml.slideLayout+xml"/>
  <Override PartName="/ppt/theme/theme17.xml" ContentType="application/vnd.openxmlformats-officedocument.theme+xml"/>
  <Override PartName="/ppt/slideLayouts/slideLayout25.xml" ContentType="application/vnd.openxmlformats-officedocument.presentationml.slideLayout+xml"/>
  <Override PartName="/ppt/theme/theme18.xml" ContentType="application/vnd.openxmlformats-officedocument.theme+xml"/>
  <Override PartName="/ppt/tags/tag2.xml" ContentType="application/vnd.openxmlformats-officedocument.presentationml.tags+xml"/>
  <Override PartName="/ppt/slideLayouts/slideLayout26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tags/tag37.xml" ContentType="application/vnd.openxmlformats-officedocument.presentationml.tags+xml"/>
  <Override PartName="/ppt/notesSlides/notesSlide7.xml" ContentType="application/vnd.openxmlformats-officedocument.presentationml.notesSlide+xml"/>
  <Override PartName="/ppt/tags/tag38.xml" ContentType="application/vnd.openxmlformats-officedocument.presentationml.tags+xml"/>
  <Override PartName="/ppt/notesSlides/notesSlide8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4283" r:id="rId1"/>
    <p:sldMasterId id="2147483649" r:id="rId2"/>
    <p:sldMasterId id="2147484234" r:id="rId3"/>
    <p:sldMasterId id="2147484259" r:id="rId4"/>
    <p:sldMasterId id="2147483670" r:id="rId5"/>
    <p:sldMasterId id="2147483672" r:id="rId6"/>
    <p:sldMasterId id="2147484235" r:id="rId7"/>
    <p:sldMasterId id="2147483674" r:id="rId8"/>
    <p:sldMasterId id="2147484247" r:id="rId9"/>
    <p:sldMasterId id="2147484306" r:id="rId10"/>
    <p:sldMasterId id="2147484308" r:id="rId11"/>
    <p:sldMasterId id="2147484310" r:id="rId12"/>
    <p:sldMasterId id="2147484312" r:id="rId13"/>
    <p:sldMasterId id="2147484314" r:id="rId14"/>
    <p:sldMasterId id="2147484316" r:id="rId15"/>
    <p:sldMasterId id="2147484230" r:id="rId16"/>
    <p:sldMasterId id="2147483678" r:id="rId17"/>
    <p:sldMasterId id="2147484228" r:id="rId18"/>
    <p:sldMasterId id="2147484304" r:id="rId19"/>
  </p:sldMasterIdLst>
  <p:notesMasterIdLst>
    <p:notesMasterId r:id="rId63"/>
  </p:notesMasterIdLst>
  <p:handoutMasterIdLst>
    <p:handoutMasterId r:id="rId64"/>
  </p:handoutMasterIdLst>
  <p:sldIdLst>
    <p:sldId id="457" r:id="rId20"/>
    <p:sldId id="460" r:id="rId21"/>
    <p:sldId id="461" r:id="rId22"/>
    <p:sldId id="427" r:id="rId23"/>
    <p:sldId id="463" r:id="rId24"/>
    <p:sldId id="497" r:id="rId25"/>
    <p:sldId id="417" r:id="rId26"/>
    <p:sldId id="464" r:id="rId27"/>
    <p:sldId id="465" r:id="rId28"/>
    <p:sldId id="468" r:id="rId29"/>
    <p:sldId id="494" r:id="rId30"/>
    <p:sldId id="419" r:id="rId31"/>
    <p:sldId id="466" r:id="rId32"/>
    <p:sldId id="467" r:id="rId33"/>
    <p:sldId id="429" r:id="rId34"/>
    <p:sldId id="469" r:id="rId35"/>
    <p:sldId id="470" r:id="rId36"/>
    <p:sldId id="421" r:id="rId37"/>
    <p:sldId id="471" r:id="rId38"/>
    <p:sldId id="472" r:id="rId39"/>
    <p:sldId id="474" r:id="rId40"/>
    <p:sldId id="493" r:id="rId41"/>
    <p:sldId id="473" r:id="rId42"/>
    <p:sldId id="435" r:id="rId43"/>
    <p:sldId id="475" r:id="rId44"/>
    <p:sldId id="476" r:id="rId45"/>
    <p:sldId id="491" r:id="rId46"/>
    <p:sldId id="495" r:id="rId47"/>
    <p:sldId id="477" r:id="rId48"/>
    <p:sldId id="478" r:id="rId49"/>
    <p:sldId id="496" r:id="rId50"/>
    <p:sldId id="479" r:id="rId51"/>
    <p:sldId id="480" r:id="rId52"/>
    <p:sldId id="481" r:id="rId53"/>
    <p:sldId id="486" r:id="rId54"/>
    <p:sldId id="492" r:id="rId55"/>
    <p:sldId id="484" r:id="rId56"/>
    <p:sldId id="485" r:id="rId57"/>
    <p:sldId id="487" r:id="rId58"/>
    <p:sldId id="488" r:id="rId59"/>
    <p:sldId id="489" r:id="rId60"/>
    <p:sldId id="490" r:id="rId61"/>
    <p:sldId id="459" r:id="rId62"/>
  </p:sldIdLst>
  <p:sldSz cx="16249650" cy="9144000"/>
  <p:notesSz cx="6858000" cy="9144000"/>
  <p:custDataLst>
    <p:tags r:id="rId6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22860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27432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32004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36576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57" userDrawn="1">
          <p15:clr>
            <a:srgbClr val="A4A3A4"/>
          </p15:clr>
        </p15:guide>
        <p15:guide id="2" pos="5165">
          <p15:clr>
            <a:srgbClr val="A4A3A4"/>
          </p15:clr>
        </p15:guide>
        <p15:guide id="3" orient="horz" pos="322">
          <p15:clr>
            <a:srgbClr val="A4A3A4"/>
          </p15:clr>
        </p15:guide>
        <p15:guide id="4" orient="horz" pos="5080" userDrawn="1">
          <p15:clr>
            <a:srgbClr val="A4A3A4"/>
          </p15:clr>
        </p15:guide>
        <p15:guide id="5" pos="455">
          <p15:clr>
            <a:srgbClr val="A4A3A4"/>
          </p15:clr>
        </p15:guide>
        <p15:guide id="6" pos="9772">
          <p15:clr>
            <a:srgbClr val="A4A3A4"/>
          </p15:clr>
        </p15:guide>
        <p15:guide id="7" pos="4820">
          <p15:clr>
            <a:srgbClr val="A4A3A4"/>
          </p15:clr>
        </p15:guide>
        <p15:guide id="8" pos="51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CE39"/>
    <a:srgbClr val="FAA61A"/>
    <a:srgbClr val="ED145B"/>
    <a:srgbClr val="FFFFFF"/>
    <a:srgbClr val="F15A22"/>
    <a:srgbClr val="FFCC00"/>
    <a:srgbClr val="DEDC00"/>
    <a:srgbClr val="F1E503"/>
    <a:srgbClr val="FFEB6B"/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Estilo Médio 3 - 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Estilo Médio 3 - 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Estilo Médio 3 - Ênfas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0037" autoAdjust="0"/>
  </p:normalViewPr>
  <p:slideViewPr>
    <p:cSldViewPr snapToGrid="0">
      <p:cViewPr varScale="1">
        <p:scale>
          <a:sx n="61" d="100"/>
          <a:sy n="61" d="100"/>
        </p:scale>
        <p:origin x="108" y="456"/>
      </p:cViewPr>
      <p:guideLst>
        <p:guide orient="horz" pos="2857"/>
        <p:guide pos="5165"/>
        <p:guide orient="horz" pos="322"/>
        <p:guide orient="horz" pos="5080"/>
        <p:guide pos="455"/>
        <p:guide pos="9772"/>
        <p:guide pos="4820"/>
        <p:guide pos="51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9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50" Type="http://schemas.openxmlformats.org/officeDocument/2006/relationships/slide" Target="slides/slide31.xml"/><Relationship Id="rId55" Type="http://schemas.openxmlformats.org/officeDocument/2006/relationships/slide" Target="slides/slide3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53" Type="http://schemas.openxmlformats.org/officeDocument/2006/relationships/slide" Target="slides/slide34.xml"/><Relationship Id="rId58" Type="http://schemas.openxmlformats.org/officeDocument/2006/relationships/slide" Target="slides/slide39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57" Type="http://schemas.openxmlformats.org/officeDocument/2006/relationships/slide" Target="slides/slide38.xml"/><Relationship Id="rId61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slide" Target="slides/slide33.xml"/><Relationship Id="rId60" Type="http://schemas.openxmlformats.org/officeDocument/2006/relationships/slide" Target="slides/slide41.xml"/><Relationship Id="rId65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56" Type="http://schemas.openxmlformats.org/officeDocument/2006/relationships/slide" Target="slides/slide37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59" Type="http://schemas.openxmlformats.org/officeDocument/2006/relationships/slide" Target="slides/slide40.xml"/><Relationship Id="rId67" Type="http://schemas.openxmlformats.org/officeDocument/2006/relationships/viewProps" Target="viewProps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54" Type="http://schemas.openxmlformats.org/officeDocument/2006/relationships/slide" Target="slides/slide35.xml"/><Relationship Id="rId62" Type="http://schemas.openxmlformats.org/officeDocument/2006/relationships/slide" Target="slides/slide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5D66B-FB33-0844-8D8A-6194AED009C0}" type="datetimeFigureOut">
              <a:rPr lang="en-US">
                <a:latin typeface="Trebuchet MS"/>
              </a:rPr>
              <a:t>5/5/2016</a:t>
            </a:fld>
            <a:endParaRPr lang="en-US">
              <a:latin typeface="Trebuchet M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F3E57-63E7-4241-A7FB-D3530715B282}" type="slidenum">
              <a:rPr>
                <a:latin typeface="Trebuchet MS"/>
              </a:rPr>
              <a:t>‹nº›</a:t>
            </a:fld>
            <a:endParaRPr lang="en-US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82516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5B98C190-4FC4-154F-A91F-1A784F81A5AE}" type="datetimeFigureOut">
              <a:rPr lang="en-US"/>
              <a:pPr>
                <a:defRPr/>
              </a:pPr>
              <a:t>5/5/2016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 smtClean="0"/>
              <a:t>Click to edit Master text styles</a:t>
            </a:r>
          </a:p>
          <a:p>
            <a:pPr lvl="1"/>
            <a:r>
              <a:rPr lang="x-none" noProof="0" smtClean="0"/>
              <a:t>Second level</a:t>
            </a:r>
          </a:p>
          <a:p>
            <a:pPr lvl="2"/>
            <a:r>
              <a:rPr lang="x-none" noProof="0" smtClean="0"/>
              <a:t>Third level</a:t>
            </a:r>
          </a:p>
          <a:p>
            <a:pPr lvl="3"/>
            <a:r>
              <a:rPr lang="x-none" noProof="0" smtClean="0"/>
              <a:t>Fourth level</a:t>
            </a:r>
          </a:p>
          <a:p>
            <a:pPr lvl="4"/>
            <a:r>
              <a:rPr lang="x-none" noProof="0" smtClean="0"/>
              <a:t>Fifth level</a:t>
            </a:r>
            <a:endParaRPr lang="pt-BR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7D56EEB5-948D-8848-BCF9-8DF1E932784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639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Relembrando as regras de </a:t>
            </a:r>
            <a:r>
              <a:rPr lang="pt-BR" baseline="0" dirty="0" smtClean="0"/>
              <a:t>visibilidade das comunidades abordadas no material de treinamento Administrador Geral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517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845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03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504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dirty="0" smtClean="0">
                <a:solidFill>
                  <a:schemeClr val="accent1"/>
                </a:solidFill>
              </a:rPr>
              <a:t>A partir da Atualização 1.5.4 do fluig</a:t>
            </a:r>
            <a:r>
              <a:rPr lang="pt-BR" b="0" baseline="0" dirty="0" smtClean="0">
                <a:solidFill>
                  <a:schemeClr val="accent1"/>
                </a:solidFill>
              </a:rPr>
              <a:t> </a:t>
            </a:r>
            <a:r>
              <a:rPr lang="pt-BR" b="0" dirty="0" smtClean="0">
                <a:solidFill>
                  <a:schemeClr val="accent1"/>
                </a:solidFill>
              </a:rPr>
              <a:t>a criação, visualização</a:t>
            </a:r>
            <a:r>
              <a:rPr lang="pt-BR" b="0" baseline="0" dirty="0" smtClean="0">
                <a:solidFill>
                  <a:schemeClr val="accent1"/>
                </a:solidFill>
              </a:rPr>
              <a:t> e compartilhamento de Artigos foi totalmente redesenhada.</a:t>
            </a:r>
            <a:endParaRPr lang="pt-BR" b="0" dirty="0" smtClean="0">
              <a:solidFill>
                <a:schemeClr val="accent1"/>
              </a:solidFill>
            </a:endParaRPr>
          </a:p>
          <a:p>
            <a:pPr marL="171450" indent="-171450">
              <a:buFontTx/>
              <a:buChar char="-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Release Notes 1.5.4: http://tdn.totvs.com/x/kQVrD</a:t>
            </a:r>
          </a:p>
          <a:p>
            <a:pPr marL="171450" indent="-171450">
              <a:buFontTx/>
              <a:buChar char="-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Demonstração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 em vídeo: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Trebuchet MS"/>
                <a:ea typeface="Trebuchet MS"/>
                <a:cs typeface="Trebuchet MS"/>
              </a:rPr>
              <a:t>https://youtu.be/Ou8q428qcH8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6619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Novas permissões</a:t>
            </a:r>
            <a:r>
              <a:rPr lang="pt-BR" baseline="0" dirty="0" smtClean="0"/>
              <a:t> sociais d</a:t>
            </a:r>
            <a:r>
              <a:rPr lang="pt-BR" dirty="0" smtClean="0"/>
              <a:t>isponíveis</a:t>
            </a:r>
            <a:r>
              <a:rPr lang="pt-BR" baseline="0" dirty="0" smtClean="0"/>
              <a:t> a partir da Atualização 1.5.4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Release Notes 1.5.4: http://tdn.totvs.com/x/kQVrD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Demonstração em vídeo: </a:t>
            </a:r>
            <a:r>
              <a:rPr lang="pt-BR" dirty="0" smtClean="0"/>
              <a:t>https://youtu.be/1H6tfxHNszM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5673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Novas permissões</a:t>
            </a:r>
            <a:r>
              <a:rPr lang="pt-BR" baseline="0" dirty="0" smtClean="0"/>
              <a:t> sociais d</a:t>
            </a:r>
            <a:r>
              <a:rPr lang="pt-BR" dirty="0" smtClean="0"/>
              <a:t>isponíveis</a:t>
            </a:r>
            <a:r>
              <a:rPr lang="pt-BR" baseline="0" dirty="0" smtClean="0"/>
              <a:t> a partir da Atualização 1.5.4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Release Notes 1.5.4: http://tdn.totvs.com/x/kQVrD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Demonstração em vídeo: </a:t>
            </a:r>
            <a:r>
              <a:rPr lang="pt-BR" dirty="0" smtClean="0"/>
              <a:t>https://youtu.be/1H6tfxHNszM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727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Novas permissões</a:t>
            </a:r>
            <a:r>
              <a:rPr lang="pt-BR" baseline="0" dirty="0" smtClean="0"/>
              <a:t> sociais d</a:t>
            </a:r>
            <a:r>
              <a:rPr lang="pt-BR" dirty="0" smtClean="0"/>
              <a:t>isponíveis</a:t>
            </a:r>
            <a:r>
              <a:rPr lang="pt-BR" baseline="0" dirty="0" smtClean="0"/>
              <a:t> a partir da Atualização 1.5.4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Release Notes 1.5.4: http://tdn.totvs.com/x/kQVrD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Demonstração em vídeo: </a:t>
            </a:r>
            <a:r>
              <a:rPr lang="pt-BR" dirty="0" smtClean="0"/>
              <a:t>https://youtu.be/1H6tfxHNszM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23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slideMaster" Target="../slideMasters/slideMaster18.xml"/><Relationship Id="rId1" Type="http://schemas.openxmlformats.org/officeDocument/2006/relationships/tags" Target="../tags/tag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454544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/>
              <a:t>1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50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ED14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2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137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39609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3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3621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FCC00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4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3984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A1C30D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5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13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D6D706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6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2586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2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51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48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99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25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9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9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7149782" cy="229933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194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959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_inf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lang="pt-BR" sz="3600" b="1" cap="all" baseline="0" noProof="0">
                <a:solidFill>
                  <a:srgbClr val="58595B"/>
                </a:solidFill>
                <a:latin typeface="Trebuchet MS"/>
                <a:cs typeface="Trebuchet MS"/>
                <a:sym typeface="Open Sans Bold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kumimoji="0" lang="pt-BR" sz="3600" b="1" i="0" u="none" strike="noStrike" kern="0" cap="all" spc="0" normalizeH="0" baseline="0" noProof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title style</a:t>
            </a:r>
            <a:endParaRPr kumimoji="0" lang="pt-BR" sz="3600" b="1" i="0" u="none" strike="noStrike" kern="0" cap="all" spc="0" normalizeH="0" baseline="0" noProof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19" name="Picture 18" descr="divisoria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25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lnSpc>
                <a:spcPct val="110000"/>
              </a:lnSpc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389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_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8"/>
          <p:cNvSpPr txBox="1">
            <a:spLocks/>
          </p:cNvSpPr>
          <p:nvPr userDrawn="1"/>
        </p:nvSpPr>
        <p:spPr>
          <a:xfrm>
            <a:off x="9946640" y="2917852"/>
            <a:ext cx="4602480" cy="881988"/>
          </a:xfrm>
          <a:prstGeom prst="rect">
            <a:avLst/>
          </a:prstGeom>
        </p:spPr>
        <p:txBody>
          <a:bodyPr vert="horz"/>
          <a:lstStyle>
            <a:lvl1pPr marL="0" indent="0" algn="r" defTabSz="457200" rtl="0" eaLnBrk="1" latinLnBrk="0" hangingPunct="1">
              <a:spcBef>
                <a:spcPct val="20000"/>
              </a:spcBef>
              <a:buFontTx/>
              <a:buNone/>
              <a:defRPr sz="48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noProof="0">
                <a:latin typeface="Trebuchet MS"/>
                <a:cs typeface="Trebuchet MS"/>
              </a:rPr>
              <a:t>OBRIGADO!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46715" y="407384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Nome Sobrenome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0546715" y="4856163"/>
            <a:ext cx="4002088" cy="894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0" kern="1200" baseline="0">
                <a:solidFill>
                  <a:srgbClr val="58595B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/>
              <a:t>Área – cargo</a:t>
            </a:r>
          </a:p>
          <a:p>
            <a:r>
              <a:rPr lang="pt-BR" noProof="0"/>
              <a:t>Contato telefônico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0546715" y="578072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E-mail</a:t>
            </a:r>
          </a:p>
        </p:txBody>
      </p:sp>
      <p:pic>
        <p:nvPicPr>
          <p:cNvPr id="6" name="Picture 5" descr="social_fac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52" y="4085106"/>
            <a:ext cx="252968" cy="422100"/>
          </a:xfrm>
          <a:prstGeom prst="rect">
            <a:avLst/>
          </a:prstGeom>
        </p:spPr>
      </p:pic>
      <p:pic>
        <p:nvPicPr>
          <p:cNvPr id="7" name="Picture 6" descr="social_scri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62" y="4137191"/>
            <a:ext cx="258852" cy="380922"/>
          </a:xfrm>
          <a:prstGeom prst="rect">
            <a:avLst/>
          </a:prstGeom>
        </p:spPr>
      </p:pic>
      <p:pic>
        <p:nvPicPr>
          <p:cNvPr id="8" name="Picture 7" descr="social_youtube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88" y="4081656"/>
            <a:ext cx="445632" cy="427984"/>
          </a:xfrm>
          <a:prstGeom prst="rect">
            <a:avLst/>
          </a:prstGeom>
        </p:spPr>
      </p:pic>
      <p:pic>
        <p:nvPicPr>
          <p:cNvPr id="9" name="Picture 8" descr="social_linkedin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04" y="4834783"/>
            <a:ext cx="370624" cy="386802"/>
          </a:xfrm>
          <a:prstGeom prst="rect">
            <a:avLst/>
          </a:prstGeom>
        </p:spPr>
      </p:pic>
      <p:pic>
        <p:nvPicPr>
          <p:cNvPr id="10" name="Picture 9" descr="social_slideshare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8" y="4876786"/>
            <a:ext cx="395628" cy="377980"/>
          </a:xfrm>
          <a:prstGeom prst="rect">
            <a:avLst/>
          </a:prstGeom>
        </p:spPr>
      </p:pic>
      <p:pic>
        <p:nvPicPr>
          <p:cNvPr id="11" name="Picture 10" descr="social_fluig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76" y="4803016"/>
            <a:ext cx="316208" cy="427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2092961" y="412535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dirty="0" smtClean="0">
                <a:solidFill>
                  <a:srgbClr val="58595B"/>
                </a:solidFill>
              </a:rPr>
              <a:t>/</a:t>
            </a:r>
            <a:r>
              <a:rPr lang="pt-BR" sz="1600" b="0" dirty="0" err="1" smtClean="0">
                <a:solidFill>
                  <a:srgbClr val="58595B"/>
                </a:solidFill>
              </a:rPr>
              <a:t>fluigplatform</a:t>
            </a:r>
            <a:endParaRPr lang="pt-BR" sz="1600" b="0" dirty="0">
              <a:solidFill>
                <a:srgbClr val="58595B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06367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dirty="0" smtClean="0">
                <a:solidFill>
                  <a:srgbClr val="58595B"/>
                </a:solidFill>
              </a:rPr>
              <a:t>pt.scribd.com/</a:t>
            </a:r>
            <a:r>
              <a:rPr lang="pt-BR" sz="1600" b="0" dirty="0" err="1" smtClean="0">
                <a:solidFill>
                  <a:srgbClr val="58595B"/>
                </a:solidFill>
              </a:rPr>
              <a:t>fluigplatform</a:t>
            </a:r>
            <a:endParaRPr lang="pt-BR" sz="1600" b="0" dirty="0">
              <a:solidFill>
                <a:srgbClr val="58595B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748759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2255521" y="490767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/company/fluig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45107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pt.slideshare.net/fluig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74063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/fluig.com/blog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876052" y="3292232"/>
            <a:ext cx="708151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800" b="1" smtClean="0">
                <a:solidFill>
                  <a:srgbClr val="A1C30D"/>
                </a:solidFill>
              </a:rPr>
              <a:t>Acompanhe os canais sociais de fluig:</a:t>
            </a:r>
            <a:endParaRPr lang="pt-BR" sz="2800" b="1">
              <a:solidFill>
                <a:srgbClr val="A1C30D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876053" y="5750952"/>
            <a:ext cx="2980428" cy="91400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400" b="1" smtClean="0">
                <a:solidFill>
                  <a:srgbClr val="58595B"/>
                </a:solidFill>
              </a:rPr>
              <a:t>www.fluig.com</a:t>
            </a:r>
          </a:p>
          <a:p>
            <a:pPr algn="l"/>
            <a:r>
              <a:rPr lang="pt-BR" sz="2400" b="1" smtClean="0">
                <a:solidFill>
                  <a:srgbClr val="58595B"/>
                </a:solidFill>
              </a:rPr>
              <a:t>0800 882 9191</a:t>
            </a:r>
            <a:endParaRPr lang="pt-BR" sz="2400" b="1">
              <a:solidFill>
                <a:srgbClr val="5859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762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52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_Descri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600" b="1" cap="all" baseline="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pic>
        <p:nvPicPr>
          <p:cNvPr id="4" name="Picture 3" descr="icone_abertur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pic>
        <p:nvPicPr>
          <p:cNvPr id="5" name="Picture 4" descr="divisori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07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1356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96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0" y="525944"/>
            <a:ext cx="9265920" cy="12520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r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741998" y="2529204"/>
            <a:ext cx="9428162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513143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5367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890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6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7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8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9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0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1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4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5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jp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71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1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3685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0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3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56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1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19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65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303" r:id="rId2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406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1pPr>
      <a:lvl2pPr marL="914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2pPr>
      <a:lvl3pPr marL="1422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3pPr>
      <a:lvl4pPr marL="1930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4pPr>
      <a:lvl5pPr marL="2438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5pPr>
      <a:lvl6pPr marL="28956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6pPr>
      <a:lvl7pPr marL="33528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7pPr>
      <a:lvl8pPr marL="38100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8pPr>
      <a:lvl9pPr marL="42672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22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09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/>
          <a:ea typeface="+mj-ea"/>
          <a:cs typeface="ヒラギノ角ゴ ProN W6" charset="0"/>
          <a:sym typeface="Open Sans Bold" charset="0"/>
        </a:defRPr>
      </a:lvl1pPr>
      <a:lvl2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2pPr>
      <a:lvl3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3pPr>
      <a:lvl4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4pPr>
      <a:lvl5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defRPr sz="3200">
          <a:solidFill>
            <a:srgbClr val="7F7F7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4572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9144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3716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8288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06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2" r:id="rId1"/>
    <p:sldLayoutId id="2147484296" r:id="rId2"/>
    <p:sldLayoutId id="2147484302" r:id="rId3"/>
    <p:sldLayoutId id="2147484318" r:id="rId4"/>
    <p:sldLayoutId id="2147484320" r:id="rId5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97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419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8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27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public/fluig/Configurar+e+Habilitar+Thumbnails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Relationship Id="rId4" Type="http://schemas.openxmlformats.org/officeDocument/2006/relationships/image" Target="../media/image4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4" Type="http://schemas.openxmlformats.org/officeDocument/2006/relationships/image" Target="../media/image4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8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2.xml"/><Relationship Id="rId4" Type="http://schemas.openxmlformats.org/officeDocument/2006/relationships/image" Target="../media/image51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7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8.xml"/><Relationship Id="rId4" Type="http://schemas.openxmlformats.org/officeDocument/2006/relationships/image" Target="../media/image54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3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pt.slideshare.net/fluig" TargetMode="External"/><Relationship Id="rId3" Type="http://schemas.openxmlformats.org/officeDocument/2006/relationships/hyperlink" Target="http://www.fluig.com/" TargetMode="External"/><Relationship Id="rId7" Type="http://schemas.openxmlformats.org/officeDocument/2006/relationships/hyperlink" Target="https://www.youtube.com/user/fluigplatform" TargetMode="External"/><Relationship Id="rId12" Type="http://schemas.openxmlformats.org/officeDocument/2006/relationships/hyperlink" Target="https://suporte.totvs.com/portal/p/10098/guia-relacionamento" TargetMode="Externa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3.xml"/><Relationship Id="rId6" Type="http://schemas.openxmlformats.org/officeDocument/2006/relationships/hyperlink" Target="https://www.fluig.com/blog/" TargetMode="External"/><Relationship Id="rId11" Type="http://schemas.openxmlformats.org/officeDocument/2006/relationships/image" Target="../media/image55.png"/><Relationship Id="rId5" Type="http://schemas.openxmlformats.org/officeDocument/2006/relationships/hyperlink" Target="suporte.fluig.com" TargetMode="External"/><Relationship Id="rId10" Type="http://schemas.openxmlformats.org/officeDocument/2006/relationships/hyperlink" Target="http://fluig.totvs.com/portal/p/10097/subject/fluig-dev-partner" TargetMode="External"/><Relationship Id="rId4" Type="http://schemas.openxmlformats.org/officeDocument/2006/relationships/hyperlink" Target="http://dev.fluig.com/" TargetMode="External"/><Relationship Id="rId9" Type="http://schemas.openxmlformats.org/officeDocument/2006/relationships/hyperlink" Target="https://pt.scribd.com/user/236100035/Fluig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4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25570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Participar de comunidades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3387015" cy="5527675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Ao criar uma comunidade são gerados Grupos para membros e moderadores (</a:t>
            </a:r>
            <a:r>
              <a:rPr lang="pt-BR" dirty="0" err="1" smtClean="0"/>
              <a:t>MEMBER_Comunidade</a:t>
            </a:r>
            <a:r>
              <a:rPr lang="pt-BR" dirty="0" smtClean="0"/>
              <a:t> e </a:t>
            </a:r>
            <a:r>
              <a:rPr lang="pt-BR" dirty="0" err="1" smtClean="0"/>
              <a:t>MODERATOR_Comunidade</a:t>
            </a:r>
            <a:r>
              <a:rPr lang="pt-BR" dirty="0" smtClean="0"/>
              <a:t>) no Painel de Controle</a:t>
            </a:r>
            <a:endParaRPr lang="pt-BR" dirty="0"/>
          </a:p>
          <a:p>
            <a:pPr algn="just"/>
            <a:endParaRPr lang="pt-BR" dirty="0" smtClean="0"/>
          </a:p>
          <a:p>
            <a:pPr marL="0" indent="0" algn="just">
              <a:buNone/>
            </a:pPr>
            <a:endParaRPr lang="pt-BR" b="1" dirty="0" smtClean="0"/>
          </a:p>
          <a:p>
            <a:pPr marL="0" indent="0" algn="just">
              <a:buNone/>
            </a:pPr>
            <a:endParaRPr lang="pt-BR" b="1" dirty="0"/>
          </a:p>
          <a:p>
            <a:pPr marL="0" indent="0" algn="just">
              <a:buNone/>
            </a:pPr>
            <a:endParaRPr lang="pt-BR" b="1" dirty="0" smtClean="0"/>
          </a:p>
          <a:p>
            <a:pPr marL="0" indent="0" algn="just">
              <a:buNone/>
            </a:pPr>
            <a:endParaRPr lang="pt-BR" b="1" dirty="0"/>
          </a:p>
          <a:p>
            <a:pPr marL="0" indent="0" algn="just">
              <a:buNone/>
            </a:pPr>
            <a:endParaRPr lang="pt-BR" b="1" dirty="0" smtClean="0"/>
          </a:p>
          <a:p>
            <a:pPr marL="0" indent="0" algn="just">
              <a:buNone/>
            </a:pPr>
            <a:r>
              <a:rPr lang="pt-BR" b="1" dirty="0" smtClean="0"/>
              <a:t>Não é possível adicionar usuários nestes grupos específicos pelo Painel de controle. </a:t>
            </a:r>
            <a:r>
              <a:rPr lang="pt-BR" dirty="0" smtClean="0"/>
              <a:t>O moderador/administrador deve incluir os participantes sempre pela opção “Administrar” da comunidade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27" y="6854034"/>
            <a:ext cx="828000" cy="82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8"/>
          <a:stretch/>
        </p:blipFill>
        <p:spPr>
          <a:xfrm>
            <a:off x="3456538" y="3964976"/>
            <a:ext cx="10093334" cy="210474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611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NÍVEIS DE VISIBILIDADE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13415589" cy="5527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b="1" dirty="0" smtClean="0"/>
              <a:t>Requer aprovação: </a:t>
            </a:r>
            <a:r>
              <a:rPr lang="pt-BR" dirty="0" smtClean="0"/>
              <a:t>determina </a:t>
            </a:r>
            <a:r>
              <a:rPr lang="pt-BR" dirty="0"/>
              <a:t>que é necessário obter aprovação do moderador ou administrador para ingressar na </a:t>
            </a:r>
            <a:r>
              <a:rPr lang="pt-BR" dirty="0" smtClean="0"/>
              <a:t>comunidade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pt-BR" b="1" dirty="0" smtClean="0"/>
              <a:t>Conteúdo privado: </a:t>
            </a:r>
            <a:r>
              <a:rPr lang="pt-BR" dirty="0" smtClean="0"/>
              <a:t>determina </a:t>
            </a:r>
            <a:r>
              <a:rPr lang="pt-BR" dirty="0"/>
              <a:t>que o conteúdo da comunidade é visualizado apenas pelos seus </a:t>
            </a:r>
            <a:r>
              <a:rPr lang="pt-BR" dirty="0" smtClean="0"/>
              <a:t>participantes</a:t>
            </a:r>
          </a:p>
          <a:p>
            <a:pPr>
              <a:lnSpc>
                <a:spcPct val="150000"/>
              </a:lnSpc>
            </a:pPr>
            <a:r>
              <a:rPr lang="pt-BR" b="1" dirty="0" smtClean="0"/>
              <a:t>Visibilidade </a:t>
            </a:r>
            <a:r>
              <a:rPr lang="pt-BR" b="1" dirty="0"/>
              <a:t>oculta: </a:t>
            </a:r>
            <a:r>
              <a:rPr lang="pt-BR" dirty="0"/>
              <a:t>determina que a comunidade permanece oculta e não é listada nos resultados de busca. Ao assinalar esse campo, os campos Requer aprovação e Conteúdo privado são automaticamente assinalados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Caso </a:t>
            </a:r>
            <a:r>
              <a:rPr lang="pt-BR" dirty="0"/>
              <a:t>não seja selecionado nenhum nível de visibilidade a comunidade será </a:t>
            </a:r>
            <a:r>
              <a:rPr lang="pt-BR" b="1" dirty="0"/>
              <a:t>pública</a:t>
            </a:r>
          </a:p>
          <a:p>
            <a:pPr>
              <a:lnSpc>
                <a:spcPct val="150000"/>
              </a:lnSpc>
            </a:pP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73" y="7336879"/>
            <a:ext cx="72000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39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timeline</a:t>
            </a:r>
            <a:endParaRPr lang="pt-B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3</a:t>
            </a:r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836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timeline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816909" y="2789528"/>
            <a:ext cx="8185204" cy="4401205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A </a:t>
            </a:r>
            <a:r>
              <a:rPr lang="pt-BR" sz="2800" b="1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timeline</a:t>
            </a: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 é uma área de interação disponível em comunidades e no perfil de usuários que exibe uma lista de publicações em ordem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cronológica</a:t>
            </a:r>
          </a:p>
          <a:p>
            <a:pPr marL="0" indent="0">
              <a:buNone/>
            </a:pPr>
            <a:endParaRPr lang="pt-BR" sz="2800" dirty="0" smtClean="0">
              <a:solidFill>
                <a:srgbClr val="58595B"/>
              </a:solidFill>
              <a:latin typeface="Trebuchet MS"/>
              <a:ea typeface="+mn-ea"/>
              <a:cs typeface="Trebuchet M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Cada timeline é </a:t>
            </a:r>
            <a:r>
              <a:rPr lang="pt-BR" sz="2800" b="1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única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: o conteúdo da timeline varia de acordo com os perfis seguidos e as comunidades que o usuário participa</a:t>
            </a:r>
            <a:endParaRPr lang="pt-BR" sz="2800" dirty="0">
              <a:solidFill>
                <a:srgbClr val="58595B"/>
              </a:solidFill>
              <a:latin typeface="Trebuchet MS"/>
              <a:ea typeface="+mn-ea"/>
              <a:cs typeface="Trebuchet MS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54" y="1907628"/>
            <a:ext cx="6275751" cy="616500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728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Widget</a:t>
            </a:r>
            <a:r>
              <a:rPr lang="pt-BR" dirty="0" smtClean="0"/>
              <a:t> timeline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57"/>
          <a:stretch/>
        </p:blipFill>
        <p:spPr>
          <a:xfrm>
            <a:off x="8278269" y="2002220"/>
            <a:ext cx="7149829" cy="6012000"/>
          </a:xfrm>
          <a:ln>
            <a:solidFill>
              <a:schemeClr val="bg2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722314" y="3453949"/>
            <a:ext cx="6929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Últimas publicações: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publicações são ordenadas pela data de criação de forma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decrescente</a:t>
            </a:r>
          </a:p>
          <a:p>
            <a:pPr algn="just"/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Comentários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recentes: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serão exibidas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as publicações que foram </a:t>
            </a:r>
            <a:r>
              <a:rPr lang="pt-BR" sz="2800" dirty="0">
                <a:solidFill>
                  <a:srgbClr val="FAA61A"/>
                </a:solidFill>
                <a:latin typeface="Trebuchet MS"/>
                <a:cs typeface="Trebuchet MS"/>
              </a:rPr>
              <a:t>criadas ou comentadas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recentemente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981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 smtClean="0"/>
              <a:t>Seguir e ser seguido</a:t>
            </a:r>
            <a:endParaRPr lang="pt-BR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4</a:t>
            </a:r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396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Seguindo e seguidores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26035" y="2687204"/>
            <a:ext cx="7822006" cy="3508989"/>
          </a:xfrm>
        </p:spPr>
        <p:txBody>
          <a:bodyPr anchor="ctr"/>
          <a:lstStyle/>
          <a:p>
            <a:pPr marL="0" indent="0" algn="just">
              <a:buNone/>
            </a:pPr>
            <a:r>
              <a:rPr lang="pt-BR" dirty="0" smtClean="0"/>
              <a:t>Ao </a:t>
            </a:r>
            <a:r>
              <a:rPr lang="pt-BR" dirty="0"/>
              <a:t>solicitar para seguir alguém da rede, é possível visualizar o perfil e acompanhar as </a:t>
            </a:r>
            <a:r>
              <a:rPr lang="pt-BR" dirty="0" smtClean="0"/>
              <a:t>publicações e comentários desta pessoa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Quando o recurso de Nuvem de Relacionamento estiver ativo, apenas usuários pertencentes à mesma nuvem poderão seguir uns aos outros</a:t>
            </a:r>
            <a:endParaRPr lang="pt-BR" dirty="0"/>
          </a:p>
        </p:txBody>
      </p:sp>
      <p:pic>
        <p:nvPicPr>
          <p:cNvPr id="7" name="Espaço Reservado para Imagem 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517" b="-5888"/>
          <a:stretch/>
        </p:blipFill>
        <p:spPr>
          <a:xfrm>
            <a:off x="10382885" y="2762670"/>
            <a:ext cx="4450715" cy="3358056"/>
          </a:xfr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27" y="4993693"/>
            <a:ext cx="828000" cy="82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365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Seguindo e seguidores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07" y="2138698"/>
            <a:ext cx="9895837" cy="5832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Elipse 9"/>
          <p:cNvSpPr/>
          <p:nvPr/>
        </p:nvSpPr>
        <p:spPr>
          <a:xfrm>
            <a:off x="12532744" y="7289154"/>
            <a:ext cx="1080000" cy="1080001"/>
          </a:xfrm>
          <a:prstGeom prst="ellipse">
            <a:avLst/>
          </a:prstGeom>
          <a:solidFill>
            <a:srgbClr val="A6CE39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687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Ações sociais em publicações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5</a:t>
            </a:r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066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publicar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1227521" y="5470636"/>
            <a:ext cx="13794609" cy="2656928"/>
          </a:xfrm>
        </p:spPr>
        <p:txBody>
          <a:bodyPr/>
          <a:lstStyle/>
          <a:p>
            <a:pPr algn="just">
              <a:lnSpc>
                <a:spcPts val="3800"/>
              </a:lnSpc>
            </a:pPr>
            <a:r>
              <a:rPr lang="pt-BR" dirty="0" smtClean="0"/>
              <a:t>Os botões de publicação de imagem, vídeo, documento e artigo só são exibidos quando as galerias tiverem sido ativadas na comunidade</a:t>
            </a:r>
          </a:p>
          <a:p>
            <a:pPr algn="just"/>
            <a:endParaRPr lang="pt-BR" sz="2400" dirty="0" smtClean="0"/>
          </a:p>
          <a:p>
            <a:pPr algn="just">
              <a:lnSpc>
                <a:spcPts val="3800"/>
              </a:lnSpc>
            </a:pPr>
            <a:r>
              <a:rPr lang="pt-BR" dirty="0" smtClean="0"/>
              <a:t>Caso não sejam geradas miniaturas nas publicações com fotos ou vídeos, é necessário que o administrador do ambiente execute a </a:t>
            </a:r>
            <a:r>
              <a:rPr lang="pt-BR" dirty="0" smtClean="0">
                <a:hlinkClick r:id="rId3"/>
              </a:rPr>
              <a:t>Habilitação de Thumbnails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624" y="2289480"/>
            <a:ext cx="12388403" cy="300275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785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social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Treinamento funcional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46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Ações sociais</a:t>
            </a:r>
            <a:endParaRPr lang="pt-BR" dirty="0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01" y="2731765"/>
            <a:ext cx="1967074" cy="1800000"/>
          </a:xfr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43" y="6011902"/>
            <a:ext cx="1923190" cy="180000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3783724" y="2723824"/>
            <a:ext cx="114300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A6CE39"/>
                </a:solidFill>
                <a:latin typeface="Trebuchet MS"/>
                <a:cs typeface="Trebuchet MS"/>
              </a:rPr>
              <a:t>APOIAR</a:t>
            </a:r>
          </a:p>
          <a:p>
            <a:endParaRPr lang="pt-BR" sz="2800" b="1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Clique sobre o contador ao lado do ícone de apoio para visualizar os usuários que apoiaram um post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783723" y="4963487"/>
            <a:ext cx="114300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</a:pPr>
            <a:r>
              <a:rPr lang="pt-BR" sz="2800" b="1" dirty="0" smtClean="0">
                <a:solidFill>
                  <a:srgbClr val="A6CE39"/>
                </a:solidFill>
                <a:latin typeface="Trebuchet MS"/>
                <a:cs typeface="Trebuchet MS"/>
              </a:rPr>
              <a:t>COMENTAR</a:t>
            </a:r>
          </a:p>
          <a:p>
            <a:pPr>
              <a:buSzPct val="50000"/>
            </a:pPr>
            <a:endParaRPr lang="pt-BR" sz="2800" b="1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>
              <a:buSzPct val="50000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Para mencionar usuários digite </a:t>
            </a:r>
            <a:r>
              <a:rPr lang="pt-BR" sz="2800" b="1" dirty="0" smtClean="0">
                <a:solidFill>
                  <a:schemeClr val="accent2"/>
                </a:solidFill>
                <a:latin typeface="Trebuchet MS"/>
                <a:cs typeface="Trebuchet MS"/>
              </a:rPr>
              <a:t>@</a:t>
            </a:r>
            <a:r>
              <a:rPr lang="pt-BR" sz="2800" dirty="0" smtClean="0">
                <a:solidFill>
                  <a:schemeClr val="accent2"/>
                </a:solidFill>
                <a:latin typeface="Trebuchet MS"/>
                <a:cs typeface="Trebuchet MS"/>
              </a:rPr>
              <a:t>usuário</a:t>
            </a:r>
            <a:r>
              <a:rPr lang="pt-BR" sz="3200" i="1" dirty="0" smtClean="0">
                <a:solidFill>
                  <a:srgbClr val="636463"/>
                </a:solidFill>
                <a:latin typeface="Trebuchet MS"/>
                <a:cs typeface="Trebuchet MS"/>
              </a:rPr>
              <a:t/>
            </a:r>
            <a:br>
              <a:rPr lang="pt-BR" sz="3200" i="1" dirty="0" smtClean="0">
                <a:solidFill>
                  <a:srgbClr val="636463"/>
                </a:solidFill>
                <a:latin typeface="Trebuchet MS"/>
                <a:cs typeface="Trebuchet MS"/>
              </a:rPr>
            </a:br>
            <a:r>
              <a:rPr lang="pt-BR" sz="2800" dirty="0" smtClean="0">
                <a:solidFill>
                  <a:schemeClr val="bg1">
                    <a:lumMod val="50000"/>
                  </a:schemeClr>
                </a:solidFill>
                <a:latin typeface="Trebuchet MS"/>
                <a:cs typeface="Trebuchet MS"/>
              </a:rPr>
              <a:t>O usuário mencionado será notificado pela plataforma</a:t>
            </a:r>
          </a:p>
          <a:p>
            <a:pPr marL="457200" indent="-457200">
              <a:buSzPct val="50000"/>
              <a:buFontTx/>
              <a:buChar char="-"/>
            </a:pPr>
            <a:endParaRPr lang="pt-BR" sz="24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>
              <a:buSzPct val="50000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Use hashtags para facilitar a busca por um termo digitando </a:t>
            </a:r>
            <a:r>
              <a:rPr lang="pt-BR" sz="2800" b="1" dirty="0" smtClean="0">
                <a:solidFill>
                  <a:schemeClr val="accent2"/>
                </a:solidFill>
                <a:latin typeface="Trebuchet MS"/>
                <a:cs typeface="Trebuchet MS"/>
              </a:rPr>
              <a:t>#</a:t>
            </a:r>
            <a:r>
              <a:rPr lang="pt-BR" sz="2800" dirty="0" smtClean="0">
                <a:solidFill>
                  <a:schemeClr val="accent2"/>
                </a:solidFill>
                <a:latin typeface="Trebuchet MS"/>
                <a:cs typeface="Trebuchet MS"/>
              </a:rPr>
              <a:t>termo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</a:t>
            </a:r>
            <a:b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</a:br>
            <a:r>
              <a:rPr lang="pt-BR" sz="2800" dirty="0" smtClean="0">
                <a:solidFill>
                  <a:schemeClr val="bg1">
                    <a:lumMod val="50000"/>
                  </a:schemeClr>
                </a:solidFill>
                <a:latin typeface="Trebuchet MS"/>
                <a:cs typeface="Trebuchet MS"/>
              </a:rPr>
              <a:t>A palavra </a:t>
            </a:r>
            <a:r>
              <a:rPr lang="pt-BR" sz="2800" dirty="0">
                <a:solidFill>
                  <a:schemeClr val="bg1">
                    <a:lumMod val="50000"/>
                  </a:schemeClr>
                </a:solidFill>
                <a:latin typeface="Trebuchet MS"/>
                <a:cs typeface="Trebuchet MS"/>
              </a:rPr>
              <a:t>irá se tornar um link </a:t>
            </a:r>
            <a:r>
              <a:rPr lang="pt-BR" sz="2800" dirty="0" smtClean="0">
                <a:solidFill>
                  <a:schemeClr val="bg1">
                    <a:lumMod val="50000"/>
                  </a:schemeClr>
                </a:solidFill>
                <a:latin typeface="Trebuchet MS"/>
                <a:cs typeface="Trebuchet MS"/>
              </a:rPr>
              <a:t>de pesquisa</a:t>
            </a:r>
            <a:endParaRPr lang="pt-BR" sz="2400" dirty="0">
              <a:solidFill>
                <a:schemeClr val="bg1">
                  <a:lumMod val="50000"/>
                </a:schemeClr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162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Ações sociais</a:t>
            </a:r>
            <a:endParaRPr lang="pt-BR" dirty="0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68" b="-1359"/>
          <a:stretch/>
        </p:blipFill>
        <p:spPr>
          <a:xfrm>
            <a:off x="1503806" y="2505409"/>
            <a:ext cx="1676540" cy="1800000"/>
          </a:xfr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46" y="6011895"/>
            <a:ext cx="1800000" cy="180000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3783724" y="2489527"/>
            <a:ext cx="114300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A6CE39"/>
                </a:solidFill>
                <a:latin typeface="Trebuchet MS"/>
                <a:cs typeface="Trebuchet MS"/>
              </a:rPr>
              <a:t>NOTIFICAR</a:t>
            </a:r>
          </a:p>
          <a:p>
            <a:endParaRPr lang="pt-BR" sz="2800" b="1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Acompanhe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publicações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e receba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notificações sempre que for adicionado um novo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comentário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3783723" y="4963487"/>
            <a:ext cx="114300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</a:pPr>
            <a:r>
              <a:rPr lang="pt-BR" sz="2800" b="1" dirty="0" smtClean="0">
                <a:solidFill>
                  <a:srgbClr val="A6CE39"/>
                </a:solidFill>
                <a:latin typeface="Trebuchet MS"/>
                <a:cs typeface="Trebuchet MS"/>
              </a:rPr>
              <a:t>COMPARTILHAR</a:t>
            </a:r>
          </a:p>
          <a:p>
            <a:pPr>
              <a:buSzPct val="50000"/>
            </a:pPr>
            <a:endParaRPr lang="pt-BR" sz="2800" b="1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>
              <a:buSzPct val="50000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Ao compartilhar,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são enviadas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uma notificação e um e-mail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para todos os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usuários mencionados</a:t>
            </a:r>
          </a:p>
          <a:p>
            <a:pPr>
              <a:buSzPct val="50000"/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>
              <a:buSzPct val="50000"/>
            </a:pP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Quando o conteúdo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pertence à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uma comunidade oculta,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só é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possível compartilhá-lo a partir do link da publicação</a:t>
            </a: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077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compartilhar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37" y="1910546"/>
            <a:ext cx="8936089" cy="5165616"/>
          </a:xfrm>
          <a:ln>
            <a:solidFill>
              <a:schemeClr val="bg2"/>
            </a:solidFill>
          </a:ln>
        </p:spPr>
      </p:pic>
      <p:sp>
        <p:nvSpPr>
          <p:cNvPr id="11" name="Elipse 10"/>
          <p:cNvSpPr/>
          <p:nvPr/>
        </p:nvSpPr>
        <p:spPr>
          <a:xfrm>
            <a:off x="12312042" y="1244652"/>
            <a:ext cx="1080000" cy="1080001"/>
          </a:xfrm>
          <a:prstGeom prst="ellipse">
            <a:avLst/>
          </a:prstGeom>
          <a:solidFill>
            <a:srgbClr val="A6CE39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126035" y="7154988"/>
            <a:ext cx="12707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Publicações podem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ser compartilhadas, ao mesmo tempo,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com comunidades e usuários específicos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94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Ações sociais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3389586" y="2529205"/>
            <a:ext cx="11839904" cy="2878367"/>
          </a:xfrm>
        </p:spPr>
        <p:txBody>
          <a:bodyPr/>
          <a:lstStyle/>
          <a:p>
            <a:pPr marL="0" indent="0">
              <a:buNone/>
            </a:pPr>
            <a:r>
              <a:rPr lang="pt-BR" b="1" dirty="0" smtClean="0">
                <a:solidFill>
                  <a:srgbClr val="A6CE39"/>
                </a:solidFill>
              </a:rPr>
              <a:t>DENUNCIAR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 algn="just">
              <a:buNone/>
            </a:pPr>
            <a:r>
              <a:rPr lang="pt-BR" dirty="0" smtClean="0"/>
              <a:t>Uma publicação denunciada é imediatamente </a:t>
            </a:r>
            <a:r>
              <a:rPr lang="pt-BR" b="1" dirty="0" smtClean="0"/>
              <a:t>removida</a:t>
            </a:r>
            <a:r>
              <a:rPr lang="pt-BR" dirty="0" smtClean="0"/>
              <a:t> e submetida à avaliação do administrador, que pode mantê-la ou revogá-la</a:t>
            </a:r>
          </a:p>
          <a:p>
            <a:pPr marL="0" indent="0" algn="just">
              <a:buNone/>
            </a:pPr>
            <a:endParaRPr lang="pt-BR" sz="2400" dirty="0" smtClean="0"/>
          </a:p>
          <a:p>
            <a:pPr marL="0" indent="0" algn="just">
              <a:buNone/>
            </a:pPr>
            <a:r>
              <a:rPr lang="pt-BR" dirty="0" smtClean="0"/>
              <a:t>Publicações com </a:t>
            </a:r>
            <a:r>
              <a:rPr lang="pt-BR" b="1" dirty="0" smtClean="0"/>
              <a:t>palavras restritas </a:t>
            </a:r>
            <a:r>
              <a:rPr lang="pt-BR" dirty="0" smtClean="0"/>
              <a:t>são automaticamente denunciadas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32" y="3014388"/>
            <a:ext cx="1438406" cy="1908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93" y="6132791"/>
            <a:ext cx="1364284" cy="1800000"/>
          </a:xfrm>
          <a:prstGeom prst="rect">
            <a:avLst/>
          </a:prstGeom>
        </p:spPr>
      </p:pic>
      <p:sp>
        <p:nvSpPr>
          <p:cNvPr id="12" name="Espaço Reservado para Conteúdo 7"/>
          <p:cNvSpPr txBox="1">
            <a:spLocks/>
          </p:cNvSpPr>
          <p:nvPr/>
        </p:nvSpPr>
        <p:spPr>
          <a:xfrm>
            <a:off x="3510455" y="6081602"/>
            <a:ext cx="11839904" cy="1902379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pt-BR" b="1" dirty="0" smtClean="0">
                <a:solidFill>
                  <a:srgbClr val="A6CE39"/>
                </a:solidFill>
              </a:rPr>
              <a:t>REMOVER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Só é possível remover publicações e comentários feitos pelo </a:t>
            </a:r>
            <a:r>
              <a:rPr lang="pt-BR" b="1" dirty="0" smtClean="0"/>
              <a:t>próprio usuário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2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Galerias em comunidades</a:t>
            </a:r>
            <a:endParaRPr lang="pt-B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6</a:t>
            </a:r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155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Galerias em comunidades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864" y="2240113"/>
            <a:ext cx="9881736" cy="5402377"/>
          </a:xfrm>
          <a:ln>
            <a:solidFill>
              <a:schemeClr val="bg2"/>
            </a:solidFill>
          </a:ln>
        </p:spPr>
      </p:pic>
      <p:sp>
        <p:nvSpPr>
          <p:cNvPr id="8" name="Elipse 7"/>
          <p:cNvSpPr/>
          <p:nvPr/>
        </p:nvSpPr>
        <p:spPr>
          <a:xfrm>
            <a:off x="14293600" y="6984499"/>
            <a:ext cx="1080000" cy="1080001"/>
          </a:xfrm>
          <a:prstGeom prst="ellipse">
            <a:avLst/>
          </a:prstGeom>
          <a:solidFill>
            <a:srgbClr val="A6CE39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277007" y="3093680"/>
            <a:ext cx="3468414" cy="3695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rgbClr val="636463"/>
                </a:solidFill>
                <a:latin typeface="Trebuchet MS"/>
                <a:cs typeface="Trebuchet MS"/>
              </a:rPr>
              <a:t>Documentos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rgbClr val="636463"/>
                </a:solidFill>
                <a:latin typeface="Trebuchet MS"/>
                <a:cs typeface="Trebuchet MS"/>
              </a:rPr>
              <a:t>Formulários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rgbClr val="636463"/>
                </a:solidFill>
                <a:latin typeface="Trebuchet MS"/>
                <a:cs typeface="Trebuchet MS"/>
              </a:rPr>
              <a:t>Artigos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rgbClr val="636463"/>
                </a:solidFill>
                <a:latin typeface="Trebuchet MS"/>
                <a:cs typeface="Trebuchet MS"/>
              </a:rPr>
              <a:t>Vídeos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rgbClr val="636463"/>
                </a:solidFill>
                <a:latin typeface="Trebuchet MS"/>
                <a:cs typeface="Trebuchet MS"/>
              </a:rPr>
              <a:t>Imagens</a:t>
            </a:r>
            <a:endParaRPr lang="pt-BR" sz="32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081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Galerias em comunidades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464" y="2466429"/>
            <a:ext cx="12360722" cy="538800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335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Galerias em comunidades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636463"/>
                </a:solidFill>
              </a:rPr>
              <a:t>A ativação e as permissões de acesso às galerias são definidas pelo administrador ou </a:t>
            </a:r>
            <a:r>
              <a:rPr lang="pt-BR" dirty="0" smtClean="0">
                <a:solidFill>
                  <a:srgbClr val="636463"/>
                </a:solidFill>
              </a:rPr>
              <a:t>pelos moderadores </a:t>
            </a:r>
            <a:r>
              <a:rPr lang="pt-BR" dirty="0">
                <a:solidFill>
                  <a:srgbClr val="636463"/>
                </a:solidFill>
              </a:rPr>
              <a:t>da </a:t>
            </a:r>
            <a:r>
              <a:rPr lang="pt-BR" dirty="0" smtClean="0">
                <a:solidFill>
                  <a:srgbClr val="636463"/>
                </a:solidFill>
              </a:rPr>
              <a:t>comunidade</a:t>
            </a:r>
          </a:p>
          <a:p>
            <a:pPr algn="just">
              <a:spcBef>
                <a:spcPts val="0"/>
              </a:spcBef>
            </a:pPr>
            <a:endParaRPr lang="pt-BR" dirty="0">
              <a:solidFill>
                <a:srgbClr val="636463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pt-BR" dirty="0" smtClean="0"/>
              <a:t>As galerias devem ser relacionadas à pastas existentes no GED, onde serão armazenados os arquivos publicados através da comunidade</a:t>
            </a:r>
          </a:p>
          <a:p>
            <a:pPr algn="just">
              <a:spcBef>
                <a:spcPts val="0"/>
              </a:spcBef>
            </a:pPr>
            <a:endParaRPr lang="pt-BR" dirty="0"/>
          </a:p>
          <a:p>
            <a:pPr algn="just">
              <a:lnSpc>
                <a:spcPct val="150000"/>
              </a:lnSpc>
            </a:pPr>
            <a:r>
              <a:rPr lang="pt-BR" dirty="0" smtClean="0"/>
              <a:t>As configurações de </a:t>
            </a:r>
            <a:r>
              <a:rPr lang="pt-BR" b="1" dirty="0" smtClean="0"/>
              <a:t>segurança</a:t>
            </a:r>
            <a:r>
              <a:rPr lang="pt-BR" dirty="0" smtClean="0"/>
              <a:t> das galerias são aplicadas às pastas relacionadas no GED e vice-versa. Portanto, caso as permissões sejam alteradas na comunidade, as mudanças irão se refletir no GED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654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Lembrete: significado das permissões </a:t>
            </a:r>
            <a:r>
              <a:rPr lang="pt-BR" dirty="0" err="1" smtClean="0"/>
              <a:t>ecm</a:t>
            </a:r>
            <a:r>
              <a:rPr lang="pt-BR" dirty="0" smtClean="0"/>
              <a:t>/</a:t>
            </a:r>
            <a:r>
              <a:rPr lang="pt-BR" dirty="0" err="1" smtClean="0"/>
              <a:t>ged</a:t>
            </a:r>
            <a:endParaRPr lang="pt-BR" dirty="0"/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1172483" y="2528888"/>
          <a:ext cx="13904685" cy="498951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56953"/>
                <a:gridCol w="10847732"/>
              </a:tblGrid>
              <a:tr h="592291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 smtClean="0"/>
                        <a:t>Segurança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 smtClean="0"/>
                        <a:t>Efeito da</a:t>
                      </a:r>
                      <a:r>
                        <a:rPr lang="pt-BR" sz="2800" baseline="0" dirty="0" smtClean="0"/>
                        <a:t> Permissão</a:t>
                      </a:r>
                      <a:endParaRPr lang="pt-BR" sz="2800" dirty="0"/>
                    </a:p>
                  </a:txBody>
                  <a:tcPr/>
                </a:tc>
              </a:tr>
              <a:tr h="8969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800" b="1" dirty="0" smtClean="0"/>
                        <a:t>(L) Leitura</a:t>
                      </a:r>
                      <a:endParaRPr lang="pt-BR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2800" u="none" strike="noStrike" kern="1200" baseline="0" dirty="0" smtClean="0"/>
                        <a:t>Permite ao usuário ou grupo acesso apenas para leitura do documento</a:t>
                      </a:r>
                      <a:endParaRPr lang="pt-BR" sz="2800" dirty="0"/>
                    </a:p>
                  </a:txBody>
                  <a:tcPr anchor="ctr"/>
                </a:tc>
              </a:tr>
              <a:tr h="11667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800" b="1" dirty="0" smtClean="0"/>
                        <a:t>(G) Gravação</a:t>
                      </a:r>
                      <a:endParaRPr lang="pt-BR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3600"/>
                        </a:lnSpc>
                      </a:pPr>
                      <a:r>
                        <a:rPr lang="pt-BR" sz="2800" dirty="0" smtClean="0"/>
                        <a:t>Permite ao usuário ou grupo, publicar documentos. Este nível de segurança está disponível apenas na publicação de </a:t>
                      </a:r>
                      <a:r>
                        <a:rPr lang="pt-BR" sz="2800" b="1" i="0" dirty="0" smtClean="0"/>
                        <a:t>pastas e formulários</a:t>
                      </a:r>
                      <a:endParaRPr lang="pt-BR" sz="2800" b="1" i="0" dirty="0"/>
                    </a:p>
                  </a:txBody>
                  <a:tcPr anchor="ctr"/>
                </a:tc>
              </a:tr>
              <a:tr h="11667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800" b="1" dirty="0" smtClean="0"/>
                        <a:t>(M) Modificação</a:t>
                      </a:r>
                      <a:endParaRPr lang="pt-BR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3600"/>
                        </a:lnSpc>
                      </a:pPr>
                      <a:r>
                        <a:rPr lang="pt-BR" sz="2800" u="none" strike="noStrike" kern="1200" baseline="0" dirty="0" smtClean="0"/>
                        <a:t>Permite ler, publicar e modificar propriedades de documentos ou pastas. Porém, não permite alterar as configurações de segurança dos itens</a:t>
                      </a:r>
                      <a:endParaRPr lang="pt-BR" sz="2800" dirty="0"/>
                    </a:p>
                  </a:txBody>
                  <a:tcPr anchor="ctr"/>
                </a:tc>
              </a:tr>
              <a:tr h="11667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800" b="1" dirty="0" smtClean="0"/>
                        <a:t>(T) Controle Total</a:t>
                      </a:r>
                      <a:endParaRPr lang="pt-BR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3600"/>
                        </a:lnSpc>
                      </a:pPr>
                      <a:r>
                        <a:rPr lang="pt-BR" sz="2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Possui todas as permissões disponíveis no nível Modificação, além de permitir alterações nas configurações de segurança</a:t>
                      </a:r>
                      <a:endParaRPr lang="pt-BR" sz="2800" dirty="0"/>
                    </a:p>
                  </a:txBody>
                  <a:tcPr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239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Galeria de documentos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771043" y="7047186"/>
            <a:ext cx="12707565" cy="1009693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Os procedimentos </a:t>
            </a:r>
            <a:r>
              <a:rPr lang="pt-BR" dirty="0"/>
              <a:t>de publicação </a:t>
            </a:r>
            <a:r>
              <a:rPr lang="pt-BR" dirty="0" smtClean="0"/>
              <a:t>e administração da galeria de documentos de uma comunidade são idênticos aos do ECM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2" t="12726" r="2433"/>
          <a:stretch/>
        </p:blipFill>
        <p:spPr>
          <a:xfrm>
            <a:off x="3613212" y="2059995"/>
            <a:ext cx="9023226" cy="4860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969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social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84717" y="3773824"/>
            <a:ext cx="7658552" cy="2316327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Os recursos </a:t>
            </a:r>
            <a:r>
              <a:rPr lang="pt-BR" b="1" dirty="0" smtClean="0"/>
              <a:t>sociais</a:t>
            </a:r>
            <a:r>
              <a:rPr lang="pt-BR" dirty="0" smtClean="0"/>
              <a:t> ampliam </a:t>
            </a:r>
            <a:r>
              <a:rPr lang="pt-BR" dirty="0"/>
              <a:t>o espaço de troca de ideias e colaboração entre funcionários e </a:t>
            </a:r>
            <a:r>
              <a:rPr lang="pt-BR" dirty="0" smtClean="0"/>
              <a:t>empresa, otimiza </a:t>
            </a:r>
            <a:r>
              <a:rPr lang="pt-BR" dirty="0"/>
              <a:t>o fluxo de informações </a:t>
            </a:r>
            <a:r>
              <a:rPr lang="pt-BR" dirty="0" smtClean="0"/>
              <a:t>internas e une pessoas </a:t>
            </a:r>
            <a:r>
              <a:rPr lang="pt-BR" dirty="0"/>
              <a:t>com habilidades e funções </a:t>
            </a:r>
            <a:r>
              <a:rPr lang="pt-BR" dirty="0" smtClean="0"/>
              <a:t>complementares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69" y="2168987"/>
            <a:ext cx="5526000" cy="552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995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artigos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30" y="1907226"/>
            <a:ext cx="8256954" cy="610997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1072058" y="3192499"/>
            <a:ext cx="59884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Estrutura do artigo: Imagem de capa + Título + Conteúdo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Compartilhamento na timeline exibe prévia mais rica dos artigos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Visualização rápida de artigos na timeline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14833600" y="7173681"/>
            <a:ext cx="1080000" cy="1080001"/>
          </a:xfrm>
          <a:prstGeom prst="ellipse">
            <a:avLst/>
          </a:prstGeom>
          <a:solidFill>
            <a:srgbClr val="A6CE39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115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conexões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541" y="2387600"/>
            <a:ext cx="9820568" cy="5676900"/>
          </a:xfrm>
          <a:ln>
            <a:solidFill>
              <a:schemeClr val="bg2"/>
            </a:solidFill>
          </a:ln>
        </p:spPr>
      </p:pic>
      <p:sp>
        <p:nvSpPr>
          <p:cNvPr id="6" name="Elipse 5"/>
          <p:cNvSpPr/>
          <p:nvPr/>
        </p:nvSpPr>
        <p:spPr>
          <a:xfrm>
            <a:off x="2674541" y="7524499"/>
            <a:ext cx="1080000" cy="1080001"/>
          </a:xfrm>
          <a:prstGeom prst="ellipse">
            <a:avLst/>
          </a:prstGeom>
          <a:solidFill>
            <a:srgbClr val="A6CE39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692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7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Moderação de comunidades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931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Administrador x moderador</a:t>
            </a:r>
            <a:endParaRPr lang="pt-BR" dirty="0"/>
          </a:p>
        </p:txBody>
      </p:sp>
      <p:graphicFrame>
        <p:nvGraphicFramePr>
          <p:cNvPr id="8" name="Espaço Reservado para Conteúdo 7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954434699"/>
              </p:ext>
            </p:extLst>
          </p:nvPr>
        </p:nvGraphicFramePr>
        <p:xfrm>
          <a:off x="1046109" y="2356068"/>
          <a:ext cx="14157433" cy="567689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274675"/>
                <a:gridCol w="2627586"/>
                <a:gridCol w="2627586"/>
                <a:gridCol w="2627586"/>
              </a:tblGrid>
              <a:tr h="924514">
                <a:tc>
                  <a:txBody>
                    <a:bodyPr/>
                    <a:lstStyle/>
                    <a:p>
                      <a:pPr algn="ctr"/>
                      <a:r>
                        <a:rPr lang="pt-BR" sz="3200" b="0" dirty="0" smtClean="0"/>
                        <a:t>Recursos</a:t>
                      </a:r>
                      <a:endParaRPr lang="pt-BR" sz="3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 smtClean="0"/>
                        <a:t>Administrador da</a:t>
                      </a:r>
                      <a:r>
                        <a:rPr lang="pt-BR" sz="2400" b="0" baseline="0" dirty="0" smtClean="0"/>
                        <a:t> plataforma</a:t>
                      </a:r>
                      <a:endParaRPr lang="pt-BR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 smtClean="0"/>
                        <a:t>Administrador da comunidade</a:t>
                      </a:r>
                      <a:endParaRPr lang="pt-BR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0" dirty="0" smtClean="0"/>
                        <a:t>Moderador</a:t>
                      </a:r>
                      <a:r>
                        <a:rPr lang="pt-BR" sz="2400" b="0" baseline="0" dirty="0" smtClean="0"/>
                        <a:t> da comunidade</a:t>
                      </a:r>
                      <a:endParaRPr lang="pt-BR" sz="2400" b="0" dirty="0"/>
                    </a:p>
                  </a:txBody>
                  <a:tcPr anchor="ctr"/>
                </a:tc>
              </a:tr>
              <a:tr h="792064">
                <a:tc>
                  <a:txBody>
                    <a:bodyPr/>
                    <a:lstStyle/>
                    <a:p>
                      <a:pPr algn="l"/>
                      <a:r>
                        <a:rPr lang="pt-BR" sz="2200" dirty="0" smtClean="0"/>
                        <a:t>Editar</a:t>
                      </a:r>
                      <a:r>
                        <a:rPr lang="pt-BR" sz="2200" baseline="0" dirty="0" smtClean="0"/>
                        <a:t> dados da comunidade (nome, descrição, imagem, privacidade)</a:t>
                      </a:r>
                      <a:endParaRPr lang="pt-BR" sz="2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b="0" dirty="0" smtClean="0">
                          <a:sym typeface="Wingdings 2" panose="05020102010507070707" pitchFamily="18" charset="2"/>
                        </a:rPr>
                        <a:t></a:t>
                      </a:r>
                      <a:endParaRPr lang="pt-BR" sz="4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b="0" dirty="0" smtClean="0">
                          <a:sym typeface="Wingdings 2" panose="05020102010507070707" pitchFamily="18" charset="2"/>
                        </a:rPr>
                        <a:t></a:t>
                      </a:r>
                      <a:endParaRPr lang="pt-BR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b="0" dirty="0" smtClean="0">
                          <a:sym typeface="Wingdings 2" panose="05020102010507070707" pitchFamily="18" charset="2"/>
                        </a:rPr>
                        <a:t></a:t>
                      </a:r>
                      <a:endParaRPr lang="pt-BR" sz="4000" dirty="0"/>
                    </a:p>
                  </a:txBody>
                  <a:tcPr anchor="ctr"/>
                </a:tc>
              </a:tr>
              <a:tr h="792064">
                <a:tc>
                  <a:txBody>
                    <a:bodyPr/>
                    <a:lstStyle/>
                    <a:p>
                      <a:pPr algn="l"/>
                      <a:r>
                        <a:rPr lang="pt-BR" sz="2200" dirty="0" smtClean="0"/>
                        <a:t>Adicionar usuários/grupos à comunidade</a:t>
                      </a:r>
                      <a:endParaRPr lang="pt-BR" sz="2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4000" b="0" dirty="0" smtClean="0">
                          <a:sym typeface="Wingdings 2" panose="05020102010507070707" pitchFamily="18" charset="2"/>
                        </a:rPr>
                        <a:t></a:t>
                      </a:r>
                      <a:endParaRPr lang="pt-BR" sz="40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b="0" dirty="0" smtClean="0">
                          <a:sym typeface="Wingdings 2" panose="05020102010507070707" pitchFamily="18" charset="2"/>
                        </a:rPr>
                        <a:t></a:t>
                      </a:r>
                      <a:endParaRPr lang="pt-BR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b="0" dirty="0" smtClean="0">
                          <a:sym typeface="Wingdings 2" panose="05020102010507070707" pitchFamily="18" charset="2"/>
                        </a:rPr>
                        <a:t></a:t>
                      </a:r>
                      <a:endParaRPr lang="pt-BR" sz="4000" dirty="0"/>
                    </a:p>
                  </a:txBody>
                  <a:tcPr anchor="ctr"/>
                </a:tc>
              </a:tr>
              <a:tr h="792064">
                <a:tc>
                  <a:txBody>
                    <a:bodyPr/>
                    <a:lstStyle/>
                    <a:p>
                      <a:pPr algn="l"/>
                      <a:r>
                        <a:rPr lang="pt-BR" sz="2200" dirty="0" smtClean="0"/>
                        <a:t>Converter </a:t>
                      </a:r>
                      <a:r>
                        <a:rPr lang="pt-BR" sz="2200" baseline="0" dirty="0" smtClean="0"/>
                        <a:t>participantes em moderadores da comunidade</a:t>
                      </a:r>
                      <a:endParaRPr lang="pt-BR" sz="2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4000" b="0" dirty="0" smtClean="0">
                          <a:sym typeface="Wingdings 2" panose="05020102010507070707" pitchFamily="18" charset="2"/>
                        </a:rPr>
                        <a:t></a:t>
                      </a:r>
                      <a:endParaRPr lang="pt-BR" sz="40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b="0" dirty="0" smtClean="0">
                          <a:sym typeface="Wingdings 2" panose="05020102010507070707" pitchFamily="18" charset="2"/>
                        </a:rPr>
                        <a:t></a:t>
                      </a:r>
                      <a:endParaRPr lang="pt-BR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b="1" dirty="0" smtClean="0">
                          <a:sym typeface="Wingdings 2" panose="05020102010507070707" pitchFamily="18" charset="2"/>
                        </a:rPr>
                        <a:t></a:t>
                      </a:r>
                      <a:endParaRPr lang="pt-BR" sz="4000" b="1" dirty="0"/>
                    </a:p>
                  </a:txBody>
                  <a:tcPr anchor="ctr"/>
                </a:tc>
              </a:tr>
              <a:tr h="792064">
                <a:tc>
                  <a:txBody>
                    <a:bodyPr/>
                    <a:lstStyle/>
                    <a:p>
                      <a:pPr algn="l"/>
                      <a:r>
                        <a:rPr lang="pt-BR" sz="2200" dirty="0" smtClean="0"/>
                        <a:t>Alterar configuração das galerias de comunidade</a:t>
                      </a:r>
                      <a:endParaRPr lang="pt-BR" sz="2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4000" b="0" dirty="0" smtClean="0">
                          <a:sym typeface="Wingdings 2" panose="05020102010507070707" pitchFamily="18" charset="2"/>
                        </a:rPr>
                        <a:t></a:t>
                      </a:r>
                      <a:endParaRPr lang="pt-BR" sz="40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b="0" dirty="0" smtClean="0">
                          <a:sym typeface="Wingdings 2" panose="05020102010507070707" pitchFamily="18" charset="2"/>
                        </a:rPr>
                        <a:t></a:t>
                      </a:r>
                      <a:endParaRPr lang="pt-BR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b="0" dirty="0" smtClean="0">
                          <a:sym typeface="Wingdings 2" panose="05020102010507070707" pitchFamily="18" charset="2"/>
                        </a:rPr>
                        <a:t></a:t>
                      </a:r>
                      <a:endParaRPr lang="pt-BR" sz="4000" dirty="0"/>
                    </a:p>
                  </a:txBody>
                  <a:tcPr anchor="ctr"/>
                </a:tc>
              </a:tr>
              <a:tr h="792064">
                <a:tc>
                  <a:txBody>
                    <a:bodyPr/>
                    <a:lstStyle/>
                    <a:p>
                      <a:pPr algn="l"/>
                      <a:r>
                        <a:rPr lang="pt-BR" sz="2200" dirty="0" smtClean="0"/>
                        <a:t>Consultar nuvens de relacionamento associadas</a:t>
                      </a:r>
                      <a:r>
                        <a:rPr lang="pt-BR" sz="2200" baseline="0" dirty="0" smtClean="0"/>
                        <a:t> à comunidade</a:t>
                      </a:r>
                      <a:endParaRPr lang="pt-BR" sz="2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4000" b="0" dirty="0" smtClean="0">
                          <a:sym typeface="Wingdings 2" panose="05020102010507070707" pitchFamily="18" charset="2"/>
                        </a:rPr>
                        <a:t></a:t>
                      </a:r>
                      <a:endParaRPr lang="pt-BR" sz="40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b="0" dirty="0" smtClean="0">
                          <a:sym typeface="Wingdings 2" panose="05020102010507070707" pitchFamily="18" charset="2"/>
                        </a:rPr>
                        <a:t></a:t>
                      </a:r>
                      <a:endParaRPr lang="pt-BR" sz="4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b="0" dirty="0" smtClean="0">
                          <a:sym typeface="Wingdings 2" panose="05020102010507070707" pitchFamily="18" charset="2"/>
                        </a:rPr>
                        <a:t></a:t>
                      </a:r>
                      <a:endParaRPr lang="pt-BR" sz="4000" dirty="0"/>
                    </a:p>
                  </a:txBody>
                  <a:tcPr anchor="ctr"/>
                </a:tc>
              </a:tr>
              <a:tr h="792064">
                <a:tc>
                  <a:txBody>
                    <a:bodyPr/>
                    <a:lstStyle/>
                    <a:p>
                      <a:pPr algn="l"/>
                      <a:r>
                        <a:rPr lang="pt-BR" sz="2200" dirty="0" smtClean="0"/>
                        <a:t>Associar</a:t>
                      </a:r>
                      <a:r>
                        <a:rPr lang="pt-BR" sz="2200" baseline="0" dirty="0" smtClean="0"/>
                        <a:t> ou </a:t>
                      </a:r>
                      <a:r>
                        <a:rPr lang="pt-BR" sz="2200" dirty="0" smtClean="0"/>
                        <a:t>Remover nuvens de relacionamento da comunidade</a:t>
                      </a:r>
                      <a:endParaRPr lang="pt-BR" sz="2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4000" b="0" dirty="0" smtClean="0">
                          <a:sym typeface="Wingdings 2" panose="05020102010507070707" pitchFamily="18" charset="2"/>
                        </a:rPr>
                        <a:t></a:t>
                      </a:r>
                      <a:endParaRPr lang="pt-BR" sz="40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4000" b="1" dirty="0" smtClean="0">
                          <a:sym typeface="Wingdings 2" panose="05020102010507070707" pitchFamily="18" charset="2"/>
                        </a:rPr>
                        <a:t></a:t>
                      </a:r>
                      <a:endParaRPr lang="pt-BR" sz="4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4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58595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</a:t>
                      </a:r>
                      <a:endParaRPr lang="pt-BR" sz="4000" b="1" dirty="0"/>
                    </a:p>
                  </a:txBody>
                  <a:tcPr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9118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Permissões sociais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5" y="2387599"/>
            <a:ext cx="12707565" cy="5447863"/>
          </a:xfrm>
        </p:spPr>
        <p:txBody>
          <a:bodyPr/>
          <a:lstStyle/>
          <a:p>
            <a:pPr marL="57150" indent="0">
              <a:lnSpc>
                <a:spcPts val="3600"/>
              </a:lnSpc>
              <a:buNone/>
            </a:pPr>
            <a:r>
              <a:rPr lang="pt-BR" dirty="0" smtClean="0"/>
              <a:t>O administrador da plataforma, através da opção </a:t>
            </a:r>
            <a:r>
              <a:rPr lang="pt-BR" b="1" dirty="0" smtClean="0"/>
              <a:t>Permissões</a:t>
            </a:r>
            <a:r>
              <a:rPr lang="pt-BR" dirty="0" smtClean="0"/>
              <a:t> (Painel de Controle &gt; Gerais), poderá </a:t>
            </a:r>
            <a:r>
              <a:rPr lang="pt-BR" dirty="0" smtClean="0">
                <a:solidFill>
                  <a:schemeClr val="accent3"/>
                </a:solidFill>
              </a:rPr>
              <a:t>restringir ou liberar</a:t>
            </a:r>
            <a:r>
              <a:rPr lang="pt-BR" dirty="0" smtClean="0"/>
              <a:t> recursos sociais por usuário, grupo ou papel. Por exemplo:</a:t>
            </a:r>
          </a:p>
          <a:p>
            <a:pPr marL="57150" indent="0">
              <a:buNone/>
            </a:pPr>
            <a:endParaRPr lang="pt-BR" dirty="0" smtClean="0"/>
          </a:p>
          <a:p>
            <a:pPr marL="514350" indent="-457200">
              <a:lnSpc>
                <a:spcPts val="3800"/>
              </a:lnSpc>
            </a:pPr>
            <a:r>
              <a:rPr lang="pt-BR" dirty="0" smtClean="0"/>
              <a:t>Realizar </a:t>
            </a:r>
            <a:r>
              <a:rPr lang="pt-BR" dirty="0"/>
              <a:t>publicações em determinada </a:t>
            </a:r>
            <a:r>
              <a:rPr lang="pt-BR" dirty="0" smtClean="0"/>
              <a:t>comunidade</a:t>
            </a:r>
            <a:endParaRPr lang="pt-BR" dirty="0"/>
          </a:p>
          <a:p>
            <a:pPr marL="514350" indent="-457200">
              <a:lnSpc>
                <a:spcPts val="3800"/>
              </a:lnSpc>
            </a:pPr>
            <a:r>
              <a:rPr lang="pt-BR" dirty="0" smtClean="0"/>
              <a:t>Comentar </a:t>
            </a:r>
            <a:r>
              <a:rPr lang="pt-BR" dirty="0"/>
              <a:t>publicações em determinada </a:t>
            </a:r>
            <a:r>
              <a:rPr lang="pt-BR" dirty="0" smtClean="0"/>
              <a:t>comunidade</a:t>
            </a:r>
            <a:endParaRPr lang="pt-BR" dirty="0"/>
          </a:p>
          <a:p>
            <a:pPr marL="514350" indent="-457200">
              <a:lnSpc>
                <a:spcPts val="3800"/>
              </a:lnSpc>
            </a:pPr>
            <a:r>
              <a:rPr lang="pt-BR" dirty="0" smtClean="0"/>
              <a:t>Efetuar </a:t>
            </a:r>
            <a:r>
              <a:rPr lang="pt-BR" dirty="0"/>
              <a:t>apoios em determinada </a:t>
            </a:r>
            <a:r>
              <a:rPr lang="pt-BR" dirty="0" smtClean="0"/>
              <a:t>comunidade</a:t>
            </a:r>
            <a:endParaRPr lang="pt-BR" dirty="0"/>
          </a:p>
          <a:p>
            <a:pPr marL="514350" indent="-457200">
              <a:lnSpc>
                <a:spcPts val="3800"/>
              </a:lnSpc>
            </a:pPr>
            <a:r>
              <a:rPr lang="pt-BR" dirty="0" smtClean="0"/>
              <a:t>Efetuar </a:t>
            </a:r>
            <a:r>
              <a:rPr lang="pt-BR" dirty="0"/>
              <a:t>denúncias em determinada </a:t>
            </a:r>
            <a:r>
              <a:rPr lang="pt-BR" dirty="0" smtClean="0"/>
              <a:t>comunidade</a:t>
            </a:r>
            <a:endParaRPr lang="pt-BR" dirty="0"/>
          </a:p>
          <a:p>
            <a:pPr marL="514350" indent="-457200">
              <a:lnSpc>
                <a:spcPts val="3800"/>
              </a:lnSpc>
            </a:pPr>
            <a:r>
              <a:rPr lang="pt-BR" dirty="0" smtClean="0"/>
              <a:t>Seguir </a:t>
            </a:r>
            <a:r>
              <a:rPr lang="pt-BR" dirty="0"/>
              <a:t>publicações em determinada </a:t>
            </a:r>
            <a:r>
              <a:rPr lang="pt-BR" dirty="0" smtClean="0"/>
              <a:t>comunidade</a:t>
            </a:r>
            <a:endParaRPr lang="pt-BR" dirty="0"/>
          </a:p>
          <a:p>
            <a:pPr marL="514350" indent="-457200">
              <a:lnSpc>
                <a:spcPts val="3800"/>
              </a:lnSpc>
            </a:pPr>
            <a:r>
              <a:rPr lang="pt-BR" dirty="0" smtClean="0"/>
              <a:t>Compartilhar </a:t>
            </a:r>
            <a:r>
              <a:rPr lang="pt-BR" dirty="0"/>
              <a:t>publicações em determinada </a:t>
            </a:r>
            <a:r>
              <a:rPr lang="pt-BR" dirty="0" smtClean="0"/>
              <a:t>comunidade</a:t>
            </a:r>
            <a:endParaRPr lang="pt-BR" dirty="0"/>
          </a:p>
          <a:p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719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Permissões sociais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594" y="2137807"/>
            <a:ext cx="8447548" cy="592669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CaixaDeTexto 2"/>
          <p:cNvSpPr txBox="1"/>
          <p:nvPr/>
        </p:nvSpPr>
        <p:spPr>
          <a:xfrm>
            <a:off x="2126035" y="4624099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Permissões definidas via Painel de Controle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615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Permissões sociais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828" y="2346410"/>
            <a:ext cx="8857456" cy="514487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CaixaDeTexto 2"/>
          <p:cNvSpPr txBox="1"/>
          <p:nvPr/>
        </p:nvSpPr>
        <p:spPr>
          <a:xfrm>
            <a:off x="2126035" y="4441795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Permissões definidas via Editar Comunidade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5" name="Elipse 4"/>
          <p:cNvSpPr/>
          <p:nvPr/>
        </p:nvSpPr>
        <p:spPr>
          <a:xfrm>
            <a:off x="6240835" y="6910096"/>
            <a:ext cx="1080000" cy="1080001"/>
          </a:xfrm>
          <a:prstGeom prst="ellipse">
            <a:avLst/>
          </a:prstGeom>
          <a:solidFill>
            <a:srgbClr val="A6CE39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296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050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 - social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Criar </a:t>
            </a:r>
            <a:r>
              <a:rPr lang="pt-BR" dirty="0"/>
              <a:t>2 comunidades do tipo pública: Tecnologia da Informação e Marketing. </a:t>
            </a:r>
            <a:r>
              <a:rPr lang="pt-BR" dirty="0" smtClean="0"/>
              <a:t>Habilite </a:t>
            </a:r>
            <a:r>
              <a:rPr lang="pt-BR" dirty="0"/>
              <a:t>todos os componentes disponíveis na comunidade (documentos, fotos, vídeos, artigos e formulários</a:t>
            </a:r>
            <a:r>
              <a:rPr lang="pt-BR" dirty="0" smtClean="0"/>
              <a:t>)</a:t>
            </a:r>
          </a:p>
          <a:p>
            <a:pPr marL="514350" indent="-514350" algn="just">
              <a:buFont typeface="+mj-lt"/>
              <a:buAutoNum type="arabicPeriod"/>
            </a:pPr>
            <a:endParaRPr lang="pt-BR" dirty="0"/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Criar </a:t>
            </a:r>
            <a:r>
              <a:rPr lang="pt-BR" dirty="0"/>
              <a:t>uma comunidade privada chamada Recursos Humanos. Habilite todos os componentes disponíveis na </a:t>
            </a:r>
            <a:r>
              <a:rPr lang="pt-BR" dirty="0" smtClean="0"/>
              <a:t>comunidade</a:t>
            </a:r>
          </a:p>
          <a:p>
            <a:pPr marL="514350" indent="-514350" algn="just">
              <a:buFont typeface="+mj-lt"/>
              <a:buAutoNum type="arabicPeriod"/>
            </a:pPr>
            <a:endParaRPr lang="pt-BR" dirty="0"/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Adicionar </a:t>
            </a:r>
            <a:r>
              <a:rPr lang="pt-BR" dirty="0"/>
              <a:t>grupos de usuários nas comunidades Tecnologia da Informação e </a:t>
            </a:r>
            <a:r>
              <a:rPr lang="pt-BR" dirty="0" smtClean="0"/>
              <a:t>Marketing</a:t>
            </a:r>
          </a:p>
          <a:p>
            <a:pPr marL="514350" indent="-514350" algn="just">
              <a:buFont typeface="+mj-lt"/>
              <a:buAutoNum type="arabicPeriod"/>
            </a:pPr>
            <a:endParaRPr lang="pt-BR" dirty="0"/>
          </a:p>
          <a:p>
            <a:pPr marL="514350" indent="-514350" algn="just">
              <a:buFont typeface="+mj-lt"/>
              <a:buAutoNum type="arabicPeriod"/>
            </a:pPr>
            <a:r>
              <a:rPr lang="pt-BR" dirty="0" smtClean="0"/>
              <a:t>Buscar a </a:t>
            </a:r>
            <a:r>
              <a:rPr lang="pt-BR" dirty="0"/>
              <a:t>comunidade Recursos Humanos e solicitar </a:t>
            </a:r>
            <a:r>
              <a:rPr lang="pt-BR" dirty="0" smtClean="0"/>
              <a:t>participação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892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 - social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 startAt="5"/>
            </a:pPr>
            <a:r>
              <a:rPr lang="pt-BR" dirty="0"/>
              <a:t>Faça 3 publicações com conteúdo indevido. Nota: as palavras-restritas devem estar previamente </a:t>
            </a:r>
            <a:r>
              <a:rPr lang="pt-BR" dirty="0" smtClean="0"/>
              <a:t>cadastradas</a:t>
            </a:r>
          </a:p>
          <a:p>
            <a:pPr marL="514350" indent="-514350" algn="just">
              <a:buFont typeface="+mj-lt"/>
              <a:buAutoNum type="arabicPeriod" startAt="5"/>
            </a:pPr>
            <a:endParaRPr lang="pt-BR" dirty="0">
              <a:latin typeface="Trebuchet MS" pitchFamily="34" charset="0"/>
            </a:endParaRPr>
          </a:p>
          <a:p>
            <a:pPr marL="514350" indent="-514350" algn="just">
              <a:buFont typeface="+mj-lt"/>
              <a:buAutoNum type="arabicPeriod" startAt="5"/>
            </a:pPr>
            <a:r>
              <a:rPr lang="pt-BR" dirty="0" smtClean="0">
                <a:latin typeface="Trebuchet MS" pitchFamily="34" charset="0"/>
              </a:rPr>
              <a:t>Simule </a:t>
            </a:r>
            <a:r>
              <a:rPr lang="pt-BR" dirty="0">
                <a:latin typeface="Trebuchet MS" pitchFamily="34" charset="0"/>
              </a:rPr>
              <a:t>a busca </a:t>
            </a:r>
            <a:r>
              <a:rPr lang="pt-BR" dirty="0" smtClean="0">
                <a:latin typeface="Trebuchet MS" pitchFamily="34" charset="0"/>
              </a:rPr>
              <a:t>de </a:t>
            </a:r>
            <a:r>
              <a:rPr lang="pt-BR" dirty="0">
                <a:latin typeface="Trebuchet MS" pitchFamily="34" charset="0"/>
              </a:rPr>
              <a:t>3 colaboradores através da </a:t>
            </a:r>
            <a:r>
              <a:rPr lang="pt-BR" dirty="0" smtClean="0">
                <a:latin typeface="Trebuchet MS" pitchFamily="34" charset="0"/>
              </a:rPr>
              <a:t>pesquisa e </a:t>
            </a:r>
            <a:r>
              <a:rPr lang="pt-BR" dirty="0">
                <a:latin typeface="Trebuchet MS" pitchFamily="34" charset="0"/>
              </a:rPr>
              <a:t>solicite permissão para </a:t>
            </a:r>
            <a:r>
              <a:rPr lang="pt-BR" dirty="0" smtClean="0">
                <a:latin typeface="Trebuchet MS" pitchFamily="34" charset="0"/>
              </a:rPr>
              <a:t>segui-los</a:t>
            </a:r>
          </a:p>
          <a:p>
            <a:pPr marL="514350" indent="-514350" algn="just">
              <a:buFont typeface="+mj-lt"/>
              <a:buAutoNum type="arabicPeriod" startAt="5"/>
            </a:pPr>
            <a:endParaRPr lang="pt-BR" dirty="0">
              <a:latin typeface="Trebuchet MS" pitchFamily="34" charset="0"/>
            </a:endParaRPr>
          </a:p>
          <a:p>
            <a:pPr marL="514350" indent="-514350" algn="just">
              <a:buFont typeface="+mj-lt"/>
              <a:buAutoNum type="arabicPeriod" startAt="5"/>
            </a:pPr>
            <a:r>
              <a:rPr lang="pt-BR" dirty="0" smtClean="0">
                <a:latin typeface="Trebuchet MS" pitchFamily="34" charset="0"/>
              </a:rPr>
              <a:t>Simular </a:t>
            </a:r>
            <a:r>
              <a:rPr lang="pt-BR" dirty="0">
                <a:latin typeface="Trebuchet MS" pitchFamily="34" charset="0"/>
              </a:rPr>
              <a:t>publicações na comunidade Marketing e em sua própria </a:t>
            </a:r>
            <a:r>
              <a:rPr lang="pt-BR" dirty="0" smtClean="0">
                <a:latin typeface="Trebuchet MS" pitchFamily="34" charset="0"/>
              </a:rPr>
              <a:t>timeline</a:t>
            </a:r>
          </a:p>
          <a:p>
            <a:pPr marL="514350" indent="-514350" algn="just">
              <a:buFont typeface="+mj-lt"/>
              <a:buAutoNum type="arabicPeriod" startAt="5"/>
            </a:pPr>
            <a:endParaRPr lang="pt-BR" dirty="0">
              <a:latin typeface="Trebuchet MS" pitchFamily="34" charset="0"/>
            </a:endParaRPr>
          </a:p>
          <a:p>
            <a:pPr marL="514350" indent="-514350" algn="just">
              <a:buFont typeface="+mj-lt"/>
              <a:buAutoNum type="arabicPeriod" startAt="5"/>
            </a:pPr>
            <a:r>
              <a:rPr lang="pt-BR" dirty="0" smtClean="0">
                <a:latin typeface="Trebuchet MS" pitchFamily="34" charset="0"/>
              </a:rPr>
              <a:t>Efetuar </a:t>
            </a:r>
            <a:r>
              <a:rPr lang="pt-BR" dirty="0">
                <a:latin typeface="Trebuchet MS" pitchFamily="34" charset="0"/>
              </a:rPr>
              <a:t>testes em comentar, apoiar e compartilhar </a:t>
            </a:r>
            <a:r>
              <a:rPr lang="pt-BR" dirty="0" smtClean="0">
                <a:latin typeface="Trebuchet MS" pitchFamily="34" charset="0"/>
              </a:rPr>
              <a:t>publicações</a:t>
            </a:r>
            <a:endParaRPr lang="pt-BR" dirty="0"/>
          </a:p>
          <a:p>
            <a:pPr marL="514350" indent="-514350">
              <a:buFont typeface="+mj-lt"/>
              <a:buAutoNum type="arabicPeriod" startAt="5"/>
            </a:pPr>
            <a:endParaRPr lang="pt-BR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52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smtClean="0"/>
              <a:t>1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Perfil do usuário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523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 - social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9"/>
              <a:tabLst>
                <a:tab pos="361950" algn="l"/>
              </a:tabLst>
            </a:pPr>
            <a:r>
              <a:rPr lang="pt-BR" dirty="0" smtClean="0"/>
              <a:t>Efetuar </a:t>
            </a:r>
            <a:r>
              <a:rPr lang="pt-BR" dirty="0"/>
              <a:t>testes de post usando </a:t>
            </a:r>
            <a:r>
              <a:rPr lang="pt-BR" i="1" dirty="0" smtClean="0"/>
              <a:t>hashtags</a:t>
            </a:r>
            <a:r>
              <a:rPr lang="pt-BR" dirty="0" smtClean="0"/>
              <a:t> e mencionando </a:t>
            </a:r>
            <a:r>
              <a:rPr lang="pt-BR" dirty="0"/>
              <a:t>usuários e/ou </a:t>
            </a:r>
            <a:r>
              <a:rPr lang="pt-BR" dirty="0" smtClean="0"/>
              <a:t>comunidades</a:t>
            </a: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9"/>
              <a:tabLst>
                <a:tab pos="361950" algn="l"/>
              </a:tabLst>
            </a:pPr>
            <a:endParaRPr lang="pt-BR" dirty="0"/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9"/>
              <a:tabLst>
                <a:tab pos="361950" algn="l"/>
              </a:tabLst>
            </a:pPr>
            <a:r>
              <a:rPr lang="pt-BR" dirty="0" smtClean="0"/>
              <a:t>Criar </a:t>
            </a:r>
            <a:r>
              <a:rPr lang="pt-BR" dirty="0"/>
              <a:t>3 galerias de imagens dentro da comunidade Marketing e testar </a:t>
            </a:r>
            <a:r>
              <a:rPr lang="pt-BR" dirty="0" smtClean="0"/>
              <a:t>a publicação de fotos </a:t>
            </a:r>
            <a:r>
              <a:rPr lang="pt-BR" dirty="0"/>
              <a:t>utilizando o recurso </a:t>
            </a:r>
            <a:r>
              <a:rPr lang="pt-BR" i="1" dirty="0" err="1" smtClean="0"/>
              <a:t>Drag</a:t>
            </a:r>
            <a:r>
              <a:rPr lang="pt-BR" i="1" dirty="0" smtClean="0"/>
              <a:t> </a:t>
            </a:r>
            <a:r>
              <a:rPr lang="pt-BR" i="1" dirty="0" err="1" smtClean="0"/>
              <a:t>and</a:t>
            </a:r>
            <a:r>
              <a:rPr lang="pt-BR" i="1" dirty="0" smtClean="0"/>
              <a:t> </a:t>
            </a:r>
            <a:r>
              <a:rPr lang="pt-BR" i="1" dirty="0" err="1" smtClean="0"/>
              <a:t>Drop</a:t>
            </a:r>
            <a:endParaRPr lang="pt-BR" dirty="0"/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9"/>
              <a:tabLst>
                <a:tab pos="361950" algn="l"/>
              </a:tabLst>
            </a:pPr>
            <a:endParaRPr lang="pt-BR" dirty="0" smtClean="0"/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 startAt="9"/>
              <a:tabLst>
                <a:tab pos="361950" algn="l"/>
              </a:tabLst>
            </a:pPr>
            <a:r>
              <a:rPr lang="pt-BR" dirty="0" smtClean="0"/>
              <a:t>Criar </a:t>
            </a:r>
            <a:r>
              <a:rPr lang="pt-BR" dirty="0"/>
              <a:t>uma galeria de vídeo na comunidade Marketing e publique um vídeo. Utilize o recurso </a:t>
            </a:r>
            <a:r>
              <a:rPr lang="pt-BR" i="1" dirty="0" err="1" smtClean="0"/>
              <a:t>Drag</a:t>
            </a:r>
            <a:r>
              <a:rPr lang="pt-BR" i="1" dirty="0" smtClean="0"/>
              <a:t> </a:t>
            </a:r>
            <a:r>
              <a:rPr lang="pt-BR" i="1" dirty="0" err="1" smtClean="0"/>
              <a:t>and</a:t>
            </a:r>
            <a:r>
              <a:rPr lang="pt-BR" i="1" dirty="0" smtClean="0"/>
              <a:t> </a:t>
            </a:r>
            <a:r>
              <a:rPr lang="pt-BR" i="1" dirty="0" err="1" smtClean="0"/>
              <a:t>Drop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651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Canais de comunicação fluig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741998" y="2727960"/>
            <a:ext cx="13614082" cy="5328919"/>
          </a:xfrm>
        </p:spPr>
        <p:txBody>
          <a:bodyPr numCol="2" anchor="t"/>
          <a:lstStyle/>
          <a:p>
            <a:r>
              <a:rPr lang="pt-BR" dirty="0" smtClean="0"/>
              <a:t>Site: </a:t>
            </a:r>
            <a:r>
              <a:rPr lang="pt-BR" dirty="0" smtClean="0">
                <a:hlinkClick r:id="rId3"/>
              </a:rPr>
              <a:t>fluig.com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Documentação: </a:t>
            </a:r>
            <a:r>
              <a:rPr lang="pt-BR" dirty="0" smtClean="0">
                <a:hlinkClick r:id="rId4"/>
              </a:rPr>
              <a:t>dev.fluig.com</a:t>
            </a:r>
            <a:endParaRPr lang="pt-BR" dirty="0" smtClean="0"/>
          </a:p>
          <a:p>
            <a:endParaRPr lang="pt-BR" dirty="0"/>
          </a:p>
          <a:p>
            <a:r>
              <a:rPr lang="pt-BR" dirty="0"/>
              <a:t>Guia de </a:t>
            </a:r>
            <a:r>
              <a:rPr lang="pt-BR" dirty="0" smtClean="0"/>
              <a:t>Relacionamento: </a:t>
            </a:r>
          </a:p>
          <a:p>
            <a:endParaRPr lang="pt-BR" dirty="0"/>
          </a:p>
          <a:p>
            <a:r>
              <a:rPr lang="pt-BR" dirty="0" smtClean="0"/>
              <a:t>Suporte: </a:t>
            </a:r>
            <a:r>
              <a:rPr lang="pt-BR" dirty="0" smtClean="0">
                <a:hlinkClick r:id="rId5" action="ppaction://hlinkfile"/>
              </a:rPr>
              <a:t>suporte.fluig.com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Comunidade DEV fluig:</a:t>
            </a:r>
          </a:p>
          <a:p>
            <a:endParaRPr lang="pt-BR" dirty="0" smtClean="0"/>
          </a:p>
          <a:p>
            <a:r>
              <a:rPr lang="pt-BR" dirty="0" smtClean="0"/>
              <a:t>Blog</a:t>
            </a:r>
            <a:r>
              <a:rPr lang="pt-BR" dirty="0"/>
              <a:t>: </a:t>
            </a:r>
            <a:r>
              <a:rPr lang="pt-BR" dirty="0" smtClean="0">
                <a:hlinkClick r:id="rId6"/>
              </a:rPr>
              <a:t>fluig.com/blog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YouTube</a:t>
            </a:r>
            <a:r>
              <a:rPr lang="pt-BR" dirty="0" smtClean="0"/>
              <a:t>: </a:t>
            </a:r>
            <a:r>
              <a:rPr lang="pt-BR" dirty="0" smtClean="0">
                <a:hlinkClick r:id="rId7"/>
              </a:rPr>
              <a:t>youtube.com/</a:t>
            </a:r>
            <a:r>
              <a:rPr lang="pt-BR" dirty="0" err="1" smtClean="0">
                <a:hlinkClick r:id="rId7"/>
              </a:rPr>
              <a:t>fluigplatform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SlideShare</a:t>
            </a:r>
            <a:r>
              <a:rPr lang="pt-BR" dirty="0"/>
              <a:t>: </a:t>
            </a:r>
            <a:r>
              <a:rPr lang="pt-BR" dirty="0" smtClean="0">
                <a:hlinkClick r:id="rId8"/>
              </a:rPr>
              <a:t>pt.slideshare.net/fluig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Scribd</a:t>
            </a:r>
            <a:r>
              <a:rPr lang="pt-BR" dirty="0" smtClean="0"/>
              <a:t>: </a:t>
            </a:r>
            <a:r>
              <a:rPr lang="pt-BR" dirty="0" smtClean="0">
                <a:hlinkClick r:id="rId9"/>
              </a:rPr>
              <a:t>scribd.com/</a:t>
            </a:r>
            <a:r>
              <a:rPr lang="pt-BR" dirty="0" err="1" smtClean="0">
                <a:hlinkClick r:id="rId9"/>
              </a:rPr>
              <a:t>fluigplatform</a:t>
            </a:r>
            <a:endParaRPr lang="pt-BR" dirty="0" smtClean="0"/>
          </a:p>
        </p:txBody>
      </p:sp>
      <p:pic>
        <p:nvPicPr>
          <p:cNvPr id="7" name="Espaço Reservado para Imagem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4918758" y="6801801"/>
            <a:ext cx="467880" cy="468490"/>
          </a:xfrm>
          <a:prstGeom prst="rect">
            <a:avLst/>
          </a:prstGeom>
        </p:spPr>
      </p:pic>
      <p:pic>
        <p:nvPicPr>
          <p:cNvPr id="6" name="Espaço Reservado para Imagem 5">
            <a:hlinkClick r:id="rId12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5301272" y="4763591"/>
            <a:ext cx="467880" cy="4684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672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FLUIG EDUCATION CENTER</a:t>
            </a:r>
            <a:endParaRPr lang="pt-BR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0073640" y="4619301"/>
            <a:ext cx="4475163" cy="776714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E-mail: fluig.education.center@fluig.com</a:t>
            </a:r>
          </a:p>
          <a:p>
            <a:r>
              <a:rPr lang="pt-BR" dirty="0"/>
              <a:t>Fone: (11) 2099-7337</a:t>
            </a:r>
          </a:p>
          <a:p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918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1870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Perfil do usuário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"/>
          <a:stretch/>
        </p:blipFill>
        <p:spPr>
          <a:xfrm>
            <a:off x="7200408" y="2387600"/>
            <a:ext cx="7916971" cy="5142622"/>
          </a:xfrm>
          <a:ln>
            <a:solidFill>
              <a:schemeClr val="bg2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722313" y="3957145"/>
            <a:ext cx="62933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Por meio da </a:t>
            </a:r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edição do perfil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, o usuário pode definir suas informações pessoais, sua foto e também suas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preferências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82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Habilitar log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6"/>
          <a:stretch/>
        </p:blipFill>
        <p:spPr>
          <a:xfrm>
            <a:off x="927853" y="2312520"/>
            <a:ext cx="7942068" cy="5527675"/>
          </a:xfrm>
          <a:ln>
            <a:solidFill>
              <a:schemeClr val="bg2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9128012" y="2731099"/>
            <a:ext cx="6385038" cy="469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Será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criado um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log contendo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apenas as ações executadas pelo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usuário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geração do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log é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iniciada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no momento da ativação do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recurso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e permanece até às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23:59 do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mesmo dia</a:t>
            </a:r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Este recuso auxilia no diagnóstico de situações que envolvam um usuário específico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2568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comunidades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2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94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comunidades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308" y="2011276"/>
            <a:ext cx="8256694" cy="4860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CaixaDeTexto 11"/>
          <p:cNvSpPr txBox="1"/>
          <p:nvPr/>
        </p:nvSpPr>
        <p:spPr>
          <a:xfrm>
            <a:off x="993228" y="7090464"/>
            <a:ext cx="143308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As </a:t>
            </a:r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comunidades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 promovem maior colaboração e engajamento entre os participantes da empresa, podendo ser contextualizadas, por exemplo, por áreas, projetos ou hierarquia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947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Participar de comunidades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155257" y="2068707"/>
            <a:ext cx="12678344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Participar de uma comunidade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significa integrar grupos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específicos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dentro da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rede, podendo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incluir e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visualizar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publicações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>
              <a:lnSpc>
                <a:spcPts val="3600"/>
              </a:lnSpc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>
              <a:lnSpc>
                <a:spcPts val="3600"/>
              </a:lnSpc>
            </a:pP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>
              <a:lnSpc>
                <a:spcPts val="3600"/>
              </a:lnSpc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>
              <a:lnSpc>
                <a:spcPts val="3600"/>
              </a:lnSpc>
            </a:pP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>
              <a:lnSpc>
                <a:spcPts val="3600"/>
              </a:lnSpc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>
              <a:lnSpc>
                <a:spcPts val="3600"/>
              </a:lnSpc>
            </a:pP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>
              <a:lnSpc>
                <a:spcPts val="3600"/>
              </a:lnSpc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>
              <a:lnSpc>
                <a:spcPts val="3600"/>
              </a:lnSpc>
            </a:pP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>
              <a:lnSpc>
                <a:spcPts val="3600"/>
              </a:lnSpc>
            </a:pP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>
              <a:lnSpc>
                <a:spcPts val="3600"/>
              </a:lnSpc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O usuário pode solicitar participação voluntariamente ou ser incluído diretamente pelo moderador/administrador da comunidade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5045637" y="3189571"/>
            <a:ext cx="6730773" cy="3780000"/>
            <a:chOff x="1332662" y="2230959"/>
            <a:chExt cx="6438908" cy="3642979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662" y="2230959"/>
              <a:ext cx="6189090" cy="364297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3" name="Elipse 2"/>
            <p:cNvSpPr/>
            <p:nvPr/>
          </p:nvSpPr>
          <p:spPr>
            <a:xfrm>
              <a:off x="6738402" y="3644533"/>
              <a:ext cx="1033168" cy="1040852"/>
            </a:xfrm>
            <a:prstGeom prst="ellipse">
              <a:avLst/>
            </a:prstGeom>
            <a:solidFill>
              <a:srgbClr val="A6CE39"/>
            </a:solidFill>
            <a:ln w="19050" cap="rnd">
              <a:noFill/>
              <a:rou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800" b="1" dirty="0" smtClean="0">
                  <a:solidFill>
                    <a:srgbClr val="FFFFFF"/>
                  </a:solidFill>
                  <a:latin typeface="Trebuchet MS"/>
                  <a:cs typeface="Trebuchet MS"/>
                </a:rPr>
                <a:t>GIF</a:t>
              </a:r>
              <a:endParaRPr lang="pt-BR" sz="2800" b="1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0067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4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LIDES_STAND BY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1_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1_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1_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_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6.xml><?xml version="1.0" encoding="utf-8"?>
<a:theme xmlns:a="http://schemas.openxmlformats.org/drawingml/2006/main" name="FLUIDOS_COLORIDOS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7.xml><?xml version="1.0" encoding="utf-8"?>
<a:theme xmlns:a="http://schemas.openxmlformats.org/drawingml/2006/main" name="VÍDE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all_white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all_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ENCERRAMENT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9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ABERTURA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capa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cap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LIDES_CONTEÚDOS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Template_fluig</Template>
  <TotalTime>0</TotalTime>
  <Words>1363</Words>
  <Application>Microsoft Office PowerPoint</Application>
  <PresentationFormat>Personalizar</PresentationFormat>
  <Paragraphs>244</Paragraphs>
  <Slides>43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19</vt:i4>
      </vt:variant>
      <vt:variant>
        <vt:lpstr>Títulos de slides</vt:lpstr>
      </vt:variant>
      <vt:variant>
        <vt:i4>43</vt:i4>
      </vt:variant>
    </vt:vector>
  </HeadingPairs>
  <TitlesOfParts>
    <vt:vector size="73" baseType="lpstr">
      <vt:lpstr>Arial</vt:lpstr>
      <vt:lpstr>Calibri</vt:lpstr>
      <vt:lpstr>Gill Sans Light</vt:lpstr>
      <vt:lpstr>Open Sans Bold</vt:lpstr>
      <vt:lpstr>Open Sans Light</vt:lpstr>
      <vt:lpstr>Open Sans Semibold</vt:lpstr>
      <vt:lpstr>Tahoma</vt:lpstr>
      <vt:lpstr>Trebuchet MS</vt:lpstr>
      <vt:lpstr>Wingdings 2</vt:lpstr>
      <vt:lpstr>ヒラギノ角ゴ ProN W3</vt:lpstr>
      <vt:lpstr>ヒラギノ角ゴ ProN W6</vt:lpstr>
      <vt:lpstr>SLIDES_STAND BY</vt:lpstr>
      <vt:lpstr>ABERTURA</vt:lpstr>
      <vt:lpstr>SLIDES_CONTEÚDOS</vt:lpstr>
      <vt:lpstr>SEPARATA_CINZA</vt:lpstr>
      <vt:lpstr>SEPARATA_VERMELHA</vt:lpstr>
      <vt:lpstr>SEPARATA_LARANJA</vt:lpstr>
      <vt:lpstr>SEPARATA_AMARELA</vt:lpstr>
      <vt:lpstr>SEPARATA_VERDE</vt:lpstr>
      <vt:lpstr>SEPARATA_VERDE_2</vt:lpstr>
      <vt:lpstr>1_SEPARATA_CINZA</vt:lpstr>
      <vt:lpstr>1_SEPARATA_VERMELHA</vt:lpstr>
      <vt:lpstr>1_SEPARATA_LARANJA</vt:lpstr>
      <vt:lpstr>1_SEPARATA_AMARELA</vt:lpstr>
      <vt:lpstr>1_SEPARATA_VERDE</vt:lpstr>
      <vt:lpstr>1_SEPARATA_VERDE_2</vt:lpstr>
      <vt:lpstr>FLUIDOS_COLORIDOS</vt:lpstr>
      <vt:lpstr>VÍDEO</vt:lpstr>
      <vt:lpstr>ENCERRAMENTO</vt:lpstr>
      <vt:lpstr>Custom Design</vt:lpstr>
      <vt:lpstr>Apresentação do PowerPoint</vt:lpstr>
      <vt:lpstr>social</vt:lpstr>
      <vt:lpstr>social</vt:lpstr>
      <vt:lpstr>Apresentação do PowerPoint</vt:lpstr>
      <vt:lpstr>Perfil do usuário</vt:lpstr>
      <vt:lpstr>Habilitar log</vt:lpstr>
      <vt:lpstr>Apresentação do PowerPoint</vt:lpstr>
      <vt:lpstr>comunidades</vt:lpstr>
      <vt:lpstr>Participar de comunidades</vt:lpstr>
      <vt:lpstr>Participar de comunidades</vt:lpstr>
      <vt:lpstr>NÍVEIS DE VISIBILIDADE</vt:lpstr>
      <vt:lpstr>Apresentação do PowerPoint</vt:lpstr>
      <vt:lpstr>timeline</vt:lpstr>
      <vt:lpstr>Widget timeline</vt:lpstr>
      <vt:lpstr>Apresentação do PowerPoint</vt:lpstr>
      <vt:lpstr>Seguindo e seguidores</vt:lpstr>
      <vt:lpstr>Seguindo e seguidores</vt:lpstr>
      <vt:lpstr>Apresentação do PowerPoint</vt:lpstr>
      <vt:lpstr>publicar</vt:lpstr>
      <vt:lpstr>Ações sociais</vt:lpstr>
      <vt:lpstr>Ações sociais</vt:lpstr>
      <vt:lpstr>compartilhar</vt:lpstr>
      <vt:lpstr>Ações sociais</vt:lpstr>
      <vt:lpstr>Apresentação do PowerPoint</vt:lpstr>
      <vt:lpstr>Galerias em comunidades</vt:lpstr>
      <vt:lpstr>Galerias em comunidades</vt:lpstr>
      <vt:lpstr>Galerias em comunidades</vt:lpstr>
      <vt:lpstr>Lembrete: significado das permissões ecm/ged</vt:lpstr>
      <vt:lpstr>Galeria de documentos</vt:lpstr>
      <vt:lpstr>artigos</vt:lpstr>
      <vt:lpstr>conexões</vt:lpstr>
      <vt:lpstr>Apresentação do PowerPoint</vt:lpstr>
      <vt:lpstr>Administrador x moderador</vt:lpstr>
      <vt:lpstr>Permissões sociais</vt:lpstr>
      <vt:lpstr>Permissões sociais</vt:lpstr>
      <vt:lpstr>Permissões sociais</vt:lpstr>
      <vt:lpstr>MÃOS à OBRA!</vt:lpstr>
      <vt:lpstr>Exercícios de fixação - social</vt:lpstr>
      <vt:lpstr>Exercícios de fixação - social</vt:lpstr>
      <vt:lpstr>Exercícios de fixação - social</vt:lpstr>
      <vt:lpstr>Canais de comunicação fluig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2015-09-14T19:22:44Z</dcterms:created>
  <dcterms:modified xsi:type="dcterms:W3CDTF">2016-05-05T13:25:06Z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8DE0C821-226A-433B-998B-5655B94BDF11</vt:lpwstr>
  </property>
  <property fmtid="{D5CDD505-2E9C-101B-9397-08002B2CF9AE}" pid="3" name="ArticulatePath">
    <vt:lpwstr>Treinamentos - Funcional Social</vt:lpwstr>
  </property>
</Properties>
</file>